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30.xml" ContentType="application/vnd.openxmlformats-officedocument.presentationml.slide+xml"/>
  <Override PartName="/ppt/slides/slide43.xml" ContentType="application/vnd.openxmlformats-officedocument.presentationml.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1.xml" ContentType="application/vnd.openxmlformats-officedocument.presentationml.notesSlide+xml"/>
  <Override PartName="/ppt/notesSlides/notesSlide29.xml" ContentType="application/vnd.openxmlformats-officedocument.presentationml.notesSlide+xml"/>
  <Override PartName="/ppt/slideMasters/slideMaster1.xml" ContentType="application/vnd.openxmlformats-officedocument.presentationml.slideMaster+xml"/>
  <Override PartName="/ppt/notesSlides/notesSlide30.xml" ContentType="application/vnd.openxmlformats-officedocument.presentationml.notesSlide+xml"/>
  <Override PartName="/ppt/notesSlides/notesSlide33.xml" ContentType="application/vnd.openxmlformats-officedocument.presentationml.notesSlide+xml"/>
  <Override PartName="/ppt/notesSlides/notesSlide32.xml" ContentType="application/vnd.openxmlformats-officedocument.presentationml.notesSlide+xml"/>
  <Override PartName="/ppt/notesSlides/notesSlide21.xml" ContentType="application/vnd.openxmlformats-officedocument.presentationml.notesSlide+xml"/>
  <Override PartName="/ppt/notesSlides/notesSlide3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25.xml" ContentType="application/vnd.openxmlformats-officedocument.presentationml.notesSlide+xml"/>
  <Override PartName="/ppt/notesSlides/notesSlide10.xml" ContentType="application/vnd.openxmlformats-officedocument.presentationml.notesSlide+xml"/>
  <Override PartName="/ppt/notesSlides/notesSlide26.xml" ContentType="application/vnd.openxmlformats-officedocument.presentationml.notesSlide+xml"/>
  <Override PartName="/ppt/notesSlides/notesSlide22.xml" ContentType="application/vnd.openxmlformats-officedocument.presentationml.notesSlide+xml"/>
  <Override PartName="/ppt/notesSlides/notesSlide4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18.xml" ContentType="application/vnd.openxmlformats-officedocument.presentationml.notesSlide+xml"/>
  <Override PartName="/ppt/notesSlides/notesSlide28.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27.xml" ContentType="application/vnd.openxmlformats-officedocument.presentationml.notesSlide+xml"/>
  <Override PartName="/ppt/notesSlides/notesSlide8.xml" ContentType="application/vnd.openxmlformats-officedocument.presentationml.notesSlide+xml"/>
  <Override PartName="/ppt/notesSlides/notesSlide19.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24.xml" ContentType="application/vnd.openxmlformats-officedocument.presentationml.notesSlide+xml"/>
  <Override PartName="/ppt/notesSlides/notesSlide20.xml" ContentType="application/vnd.openxmlformats-officedocument.presentationml.notesSlide+xml"/>
  <Override PartName="/ppt/webextensions/taskpanes.xml" ContentType="application/vnd.ms-office.webextensiontaskpanes+xml"/>
  <Override PartName="/ppt/webextensions/webextension1.xml" ContentType="application/vnd.ms-office.webextension+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5"/>
  </p:notesMasterIdLst>
  <p:sldIdLst>
    <p:sldId id="256" r:id="rId2"/>
    <p:sldId id="1766" r:id="rId3"/>
    <p:sldId id="1772" r:id="rId4"/>
    <p:sldId id="1734" r:id="rId5"/>
    <p:sldId id="1773" r:id="rId6"/>
    <p:sldId id="4715" r:id="rId7"/>
    <p:sldId id="4716" r:id="rId8"/>
    <p:sldId id="1770" r:id="rId9"/>
    <p:sldId id="4717" r:id="rId10"/>
    <p:sldId id="1775" r:id="rId11"/>
    <p:sldId id="4718" r:id="rId12"/>
    <p:sldId id="4719" r:id="rId13"/>
    <p:sldId id="4720" r:id="rId14"/>
    <p:sldId id="4721" r:id="rId15"/>
    <p:sldId id="4722" r:id="rId16"/>
    <p:sldId id="1774" r:id="rId17"/>
    <p:sldId id="4723" r:id="rId18"/>
    <p:sldId id="4724" r:id="rId19"/>
    <p:sldId id="1776" r:id="rId20"/>
    <p:sldId id="4725" r:id="rId21"/>
    <p:sldId id="4726" r:id="rId22"/>
    <p:sldId id="4727" r:id="rId23"/>
    <p:sldId id="4728" r:id="rId24"/>
    <p:sldId id="1796" r:id="rId25"/>
    <p:sldId id="4729" r:id="rId26"/>
    <p:sldId id="1781" r:id="rId27"/>
    <p:sldId id="1791" r:id="rId28"/>
    <p:sldId id="1784" r:id="rId29"/>
    <p:sldId id="4683" r:id="rId30"/>
    <p:sldId id="4730" r:id="rId31"/>
    <p:sldId id="1778" r:id="rId32"/>
    <p:sldId id="1782" r:id="rId33"/>
    <p:sldId id="4731" r:id="rId34"/>
    <p:sldId id="4732" r:id="rId35"/>
    <p:sldId id="4733" r:id="rId36"/>
    <p:sldId id="4734" r:id="rId37"/>
    <p:sldId id="4735" r:id="rId38"/>
    <p:sldId id="4736" r:id="rId39"/>
    <p:sldId id="4737" r:id="rId40"/>
    <p:sldId id="4738" r:id="rId41"/>
    <p:sldId id="4713" r:id="rId42"/>
    <p:sldId id="4714" r:id="rId43"/>
    <p:sldId id="259" r:id="rId44"/>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6031"/>
    <a:srgbClr val="569938"/>
    <a:srgbClr val="04A6C2"/>
    <a:srgbClr val="F4F8EE"/>
    <a:srgbClr val="FCFDF9"/>
    <a:srgbClr val="EAF1DD"/>
    <a:srgbClr val="2A4020"/>
    <a:srgbClr val="FF5353"/>
    <a:srgbClr val="036D7F"/>
    <a:srgbClr val="3E6E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25" autoAdjust="0"/>
    <p:restoredTop sz="87194" autoAdjust="0"/>
  </p:normalViewPr>
  <p:slideViewPr>
    <p:cSldViewPr>
      <p:cViewPr varScale="1">
        <p:scale>
          <a:sx n="48" d="100"/>
          <a:sy n="48" d="100"/>
        </p:scale>
        <p:origin x="1936" y="2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2300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customXml" Target="../customXml/item2.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C49D27-5711-4B03-9F48-8B6BA56A95CB}" type="datetimeFigureOut">
              <a:rPr lang="el-GR" smtClean="0"/>
              <a:t>27/10/2025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Stile del testo del modello</a:t>
            </a:r>
          </a:p>
          <a:p>
            <a:pPr lvl="1"/>
            <a:r>
              <a:rPr lang="el-GR"/>
              <a:t>Secondo livello</a:t>
            </a:r>
          </a:p>
          <a:p>
            <a:pPr lvl="2"/>
            <a:r>
              <a:rPr lang="el-GR"/>
              <a:t>Terzo livello</a:t>
            </a:r>
          </a:p>
          <a:p>
            <a:pPr lvl="3"/>
            <a:r>
              <a:rPr lang="el-GR"/>
              <a:t>Quarto livello</a:t>
            </a:r>
          </a:p>
          <a:p>
            <a:pPr lvl="4"/>
            <a:r>
              <a:rPr lang="el-GR"/>
              <a:t>Quinto livello</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74D5D8-74C3-4A38-835E-EC8AAD529D29}" type="slidenum">
              <a:rPr lang="el-GR" smtClean="0"/>
              <a:t>‹#›</a:t>
            </a:fld>
            <a:endParaRPr lang="el-GR"/>
          </a:p>
        </p:txBody>
      </p:sp>
    </p:spTree>
    <p:extLst>
      <p:ext uri="{BB962C8B-B14F-4D97-AF65-F5344CB8AC3E}">
        <p14:creationId xmlns:p14="http://schemas.microsoft.com/office/powerpoint/2010/main" val="4255686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just">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Il facilitatore apre il workshop dando il benvenuto a tutti e poi spiega gli obiettivi principali e gli argomenti trattati. </a:t>
            </a:r>
            <a:endParaRPr lang="it-IT" sz="1800" dirty="0">
              <a:effectLst/>
              <a:latin typeface="Arial" panose="020B0604020202020204" pitchFamily="34" charset="0"/>
              <a:ea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p:cNvSpPr>
            <a:spLocks noGrp="1"/>
          </p:cNvSpPr>
          <p:nvPr>
            <p:ph type="sldNum" sz="quarter" idx="5"/>
          </p:nvPr>
        </p:nvSpPr>
        <p:spPr/>
        <p:txBody>
          <a:bodyPr/>
          <a:lstStyle/>
          <a:p>
            <a:fld id="{D274D5D8-74C3-4A38-835E-EC8AAD529D29}" type="slidenum">
              <a:rPr lang="el-GR" smtClean="0"/>
              <a:t>2</a:t>
            </a:fld>
            <a:endParaRPr lang="el-GR"/>
          </a:p>
        </p:txBody>
      </p:sp>
    </p:spTree>
    <p:extLst>
      <p:ext uri="{BB962C8B-B14F-4D97-AF65-F5344CB8AC3E}">
        <p14:creationId xmlns:p14="http://schemas.microsoft.com/office/powerpoint/2010/main" val="1791150030"/>
      </p:ext>
    </p:extLst>
  </p:cSld>
  <p:clrMapOvr>
    <a:masterClrMapping/>
  </p:clrMapOvr>
</p:notes>
</file>

<file path=ppt/notesSlides/notesSlide10.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385F1-AEC0-EA63-EBBE-277112C75D11}"/>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B063316A-B807-D1EA-EB88-BE250C1DACD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8CF764A0-75FF-F1ED-E9CB-BC06D88ED755}"/>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L'apprendimento incentrato sullo studente è un approccio educativo che dà priorità alle esigenze, agli interessi e agli stili di apprendimento dei singoli studenti. Sposta l'attenzione dall'insegnamento diretto dall'insegnante a uno in cui gli studenti partecipano attivamente al loro processo di apprendimento, assumendosi maggiori responsabilità e controllo. Invece di ricevere passivamente le informazioni, gli studenti si impegnano in attività che promuovono una comprensione più profonda, il pensiero critico e lo sviluppo di competenze essenziali per la vita come l'autodeterminazione, la curiosità e la collaborazione.</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03591A2E-18C3-AC7B-0339-DF8BDB6066AA}"/>
              </a:ext>
            </a:extLst>
          </p:cNvPr>
          <p:cNvSpPr>
            <a:spLocks noGrp="1"/>
          </p:cNvSpPr>
          <p:nvPr>
            <p:ph type="sldNum" sz="quarter" idx="5"/>
          </p:nvPr>
        </p:nvSpPr>
        <p:spPr/>
        <p:txBody>
          <a:bodyPr/>
          <a:lstStyle/>
          <a:p>
            <a:fld id="{D274D5D8-74C3-4A38-835E-EC8AAD529D29}" type="slidenum">
              <a:rPr lang="el-GR" smtClean="0"/>
              <a:t>11</a:t>
            </a:fld>
            <a:endParaRPr lang="el-GR"/>
          </a:p>
        </p:txBody>
      </p:sp>
    </p:spTree>
    <p:extLst>
      <p:ext uri="{BB962C8B-B14F-4D97-AF65-F5344CB8AC3E}">
        <p14:creationId xmlns:p14="http://schemas.microsoft.com/office/powerpoint/2010/main" val="1890115190"/>
      </p:ext>
    </p:extLst>
  </p:cSld>
  <p:clrMapOvr>
    <a:masterClrMapping/>
  </p:clrMapOvr>
</p:notes>
</file>

<file path=ppt/notesSlides/notesSlide11.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22F47-D321-0FF7-C03F-0BD5882D76C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990FBC6-F318-F2A6-3AD4-5F9B2D332ED3}"/>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3C96B5A2-E862-D609-FB1A-54BDBB649BA3}"/>
              </a:ext>
            </a:extLst>
          </p:cNvPr>
          <p:cNvSpPr>
            <a:spLocks noGrp="1"/>
          </p:cNvSpPr>
          <p:nvPr>
            <p:ph type="body" idx="1"/>
          </p:nvPr>
        </p:nvSpPr>
        <p:spPr/>
        <p:txBody>
          <a:bodyPr/>
          <a:lstStyle/>
          <a:p>
            <a:pPr>
              <a:lnSpc>
                <a:spcPct val="115000"/>
              </a:lnSpc>
              <a:spcBef>
                <a:spcPts val="600"/>
              </a:spcBef>
              <a:spcAft>
                <a:spcPts val="600"/>
              </a:spcAft>
              <a:buNone/>
            </a:pPr>
            <a:r>
              <a:rPr lang="en-US" sz="1800" dirty="0">
                <a:effectLst/>
                <a:latin typeface="Calibri" panose="020F0502020204030204" pitchFamily="34" charset="0"/>
                <a:ea typeface="Arial" panose="020B0604020202020204" pitchFamily="34" charset="0"/>
              </a:rPr>
              <a:t>In un concetto di istruzione incentrato sullo studente, l'insegnante-formatore non è più la fonte onnipotente di tutta la conoscenza, ma il facilitatore dell'apprendimento, che pone le domande giuste che portano all'apprendimento e fornisce quadri di riferimento e indicazioni.</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buNone/>
            </a:pPr>
            <a:r>
              <a:rPr lang="en-US" sz="1800" dirty="0">
                <a:effectLst/>
                <a:latin typeface="Calibri" panose="020F0502020204030204" pitchFamily="34" charset="0"/>
                <a:ea typeface="Arial" panose="020B0604020202020204" pitchFamily="34" charset="0"/>
              </a:rPr>
              <a:t>Per insegnanti e formatori esperti e formati in modo tradizionale, questo è un esercizio difficile. Sono abituati a dichiarare la "verità", a correggere le prestazioni degli studenti, a criticare il loro comportamento o i loro sforzi. In altre parole, sono loro stessi il quadro di riferimento di ciò che deve essere raggiunto.</a:t>
            </a:r>
            <a:endParaRPr lang="it-IT" sz="1800" dirty="0">
              <a:effectLst/>
              <a:latin typeface="Arial" panose="020B0604020202020204" pitchFamily="34" charset="0"/>
              <a:ea typeface="Arial" panose="020B0604020202020204" pitchFamily="34" charset="0"/>
            </a:endParaRPr>
          </a:p>
          <a:p>
            <a:pPr>
              <a:buNone/>
            </a:pPr>
            <a:r>
              <a:rPr lang="en-US" sz="1800" dirty="0">
                <a:effectLst/>
                <a:latin typeface="Calibri" panose="020F0502020204030204" pitchFamily="34" charset="0"/>
                <a:ea typeface="Arial" panose="020B0604020202020204" pitchFamily="34" charset="0"/>
              </a:rPr>
              <a:t>Guidare gli studenti attraverso il processo di apprendimento, sostenere l'esplorazione dei propri punti di forza, fornire un feedback positivo e motivante, aprirsi a soluzioni non convenzionali, sono competenze che sono quasi l'opposto dell'insegnamento tradizionale. </a:t>
            </a:r>
            <a:endParaRPr lang="el-GR" dirty="0"/>
          </a:p>
        </p:txBody>
      </p:sp>
      <p:sp>
        <p:nvSpPr>
          <p:cNvPr id="4" name="Θέση αριθμού διαφάνειας 3">
            <a:extLst>
              <a:ext uri="{FF2B5EF4-FFF2-40B4-BE49-F238E27FC236}">
                <a16:creationId xmlns:a16="http://schemas.microsoft.com/office/drawing/2014/main" id="{9D36B28A-1F74-D835-8CCE-27F77782B1E2}"/>
              </a:ext>
            </a:extLst>
          </p:cNvPr>
          <p:cNvSpPr>
            <a:spLocks noGrp="1"/>
          </p:cNvSpPr>
          <p:nvPr>
            <p:ph type="sldNum" sz="quarter" idx="5"/>
          </p:nvPr>
        </p:nvSpPr>
        <p:spPr/>
        <p:txBody>
          <a:bodyPr/>
          <a:lstStyle/>
          <a:p>
            <a:fld id="{D274D5D8-74C3-4A38-835E-EC8AAD529D29}" type="slidenum">
              <a:rPr lang="el-GR" smtClean="0"/>
              <a:t>12</a:t>
            </a:fld>
            <a:endParaRPr lang="el-GR"/>
          </a:p>
        </p:txBody>
      </p:sp>
    </p:spTree>
    <p:extLst>
      <p:ext uri="{BB962C8B-B14F-4D97-AF65-F5344CB8AC3E}">
        <p14:creationId xmlns:p14="http://schemas.microsoft.com/office/powerpoint/2010/main" val="1462800577"/>
      </p:ext>
    </p:extLst>
  </p:cSld>
  <p:clrMapOvr>
    <a:masterClrMapping/>
  </p:clrMapOvr>
</p:notes>
</file>

<file path=ppt/notesSlides/notesSlide12.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456C2-6937-CF6D-C8AF-A757611FB3F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F109C614-586D-7B38-358C-BBA5B5FE077D}"/>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09BB8E71-F3DA-2B9C-8DC3-D606121FA672}"/>
              </a:ext>
            </a:extLst>
          </p:cNvPr>
          <p:cNvSpPr>
            <a:spLocks noGrp="1"/>
          </p:cNvSpPr>
          <p:nvPr>
            <p:ph type="body" idx="1"/>
          </p:nvPr>
        </p:nvSpPr>
        <p:spPr/>
        <p:txBody>
          <a:bodyPr/>
          <a:lstStyle/>
          <a:p>
            <a:pPr marL="0" marR="0" lvl="0" indent="0" algn="l" defTabSz="914400" rtl="0" eaLnBrk="1" fontAlgn="auto" latinLnBrk="0" hangingPunct="1">
              <a:lnSpc>
                <a:spcPct val="107000"/>
              </a:lnSpc>
              <a:spcBef>
                <a:spcPts val="600"/>
              </a:spcBef>
              <a:spcAft>
                <a:spcPts val="800"/>
              </a:spcAft>
              <a:buClrTx/>
              <a:buSzTx/>
              <a:buFontTx/>
              <a:buNone/>
              <a:tabLst/>
              <a:defRPr/>
            </a:pPr>
            <a:r>
              <a:rPr lang="en-GB" sz="1800" dirty="0">
                <a:effectLst/>
                <a:latin typeface="Calibri" panose="020F0502020204030204" pitchFamily="34" charset="0"/>
                <a:ea typeface="Arial" panose="020B0604020202020204" pitchFamily="34" charset="0"/>
              </a:rPr>
              <a:t>I tuoi studenti/tirocinanti non sono tele bianche vergini, hanno un background, competenze già acquisite, provengono da o fanno parte di un tipo specifico di istruzione, a un livello specifico. Conoscere e comprendere il tuo gruppo target e le persone che ne fanno parte costituisce la base per un apprendimento incentrato sullo studente. </a:t>
            </a:r>
            <a:r>
              <a:rPr lang="en-US" sz="1800" dirty="0">
                <a:effectLst/>
                <a:latin typeface="Calibri" panose="020F0502020204030204" pitchFamily="34" charset="0"/>
                <a:ea typeface="Arial" panose="020B0604020202020204" pitchFamily="34" charset="0"/>
              </a:rPr>
              <a:t>Gli studenti vengono spesso formati in gruppi e si influenzano e interferiscono a vicenda durante il processo di apprendimento. La dimensione del gruppo influenza il modo in cui reagiscono e come potete comunicare con loro. Le dinamiche di gruppo influenzano il modo in cui agiscono come parte del gruppo.</a:t>
            </a:r>
            <a:endParaRPr lang="it-IT" sz="1800" dirty="0">
              <a:effectLst/>
              <a:latin typeface="Arial" panose="020B0604020202020204" pitchFamily="34" charset="0"/>
              <a:ea typeface="Arial" panose="020B0604020202020204" pitchFamily="34" charset="0"/>
            </a:endParaRPr>
          </a:p>
          <a:p>
            <a:pPr>
              <a:lnSpc>
                <a:spcPct val="107000"/>
              </a:lnSpc>
              <a:spcBef>
                <a:spcPts val="600"/>
              </a:spcBef>
              <a:spcAft>
                <a:spcPts val="800"/>
              </a:spcAft>
            </a:pP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6379E6C6-FF33-7D6A-16EC-5217F293F733}"/>
              </a:ext>
            </a:extLst>
          </p:cNvPr>
          <p:cNvSpPr>
            <a:spLocks noGrp="1"/>
          </p:cNvSpPr>
          <p:nvPr>
            <p:ph type="sldNum" sz="quarter" idx="5"/>
          </p:nvPr>
        </p:nvSpPr>
        <p:spPr/>
        <p:txBody>
          <a:bodyPr/>
          <a:lstStyle/>
          <a:p>
            <a:fld id="{D274D5D8-74C3-4A38-835E-EC8AAD529D29}" type="slidenum">
              <a:rPr lang="el-GR" smtClean="0"/>
              <a:t>13</a:t>
            </a:fld>
            <a:endParaRPr lang="el-GR"/>
          </a:p>
        </p:txBody>
      </p:sp>
    </p:spTree>
    <p:extLst>
      <p:ext uri="{BB962C8B-B14F-4D97-AF65-F5344CB8AC3E}">
        <p14:creationId xmlns:p14="http://schemas.microsoft.com/office/powerpoint/2010/main" val="1307894404"/>
      </p:ext>
    </p:extLst>
  </p:cSld>
  <p:clrMapOvr>
    <a:masterClrMapping/>
  </p:clrMapOvr>
</p:notes>
</file>

<file path=ppt/notesSlides/notesSlide13.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F80B4-3FD1-7428-C7C8-ABAC69DDEFD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DCCCFC4-3BB1-FC3B-46E6-D63ED9ACFBF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10953416-C696-63A1-66C1-87FFC35327F8}"/>
              </a:ext>
            </a:extLst>
          </p:cNvPr>
          <p:cNvSpPr>
            <a:spLocks noGrp="1"/>
          </p:cNvSpPr>
          <p:nvPr>
            <p:ph type="body" idx="1"/>
          </p:nvPr>
        </p:nvSpPr>
        <p:spPr/>
        <p:txBody>
          <a:bodyPr/>
          <a:lstStyle/>
          <a:p>
            <a:r>
              <a:rPr lang="en-US" sz="1800" dirty="0">
                <a:effectLst/>
                <a:latin typeface="Calibri" panose="020F0502020204030204" pitchFamily="34" charset="0"/>
                <a:ea typeface="Arial" panose="020B0604020202020204" pitchFamily="34" charset="0"/>
              </a:rPr>
              <a:t>L'apprendimento online incentrato sullo studente consiste fondamentalmente degli stessi elementi dell'interazione dal vivo, ma questi elementi non possono essere sviluppati in modo spontaneo come avviene tipicamente nell'apprendimento faccia a faccia. Richiedono una certa quantità di pianificazione, intenzionalità e progettazione didattica</a:t>
            </a:r>
            <a:endParaRPr lang="el-GR" dirty="0"/>
          </a:p>
        </p:txBody>
      </p:sp>
      <p:sp>
        <p:nvSpPr>
          <p:cNvPr id="4" name="Θέση αριθμού διαφάνειας 3">
            <a:extLst>
              <a:ext uri="{FF2B5EF4-FFF2-40B4-BE49-F238E27FC236}">
                <a16:creationId xmlns:a16="http://schemas.microsoft.com/office/drawing/2014/main" id="{8C3CCE0E-1C24-2EDD-9C1A-791C6650E659}"/>
              </a:ext>
            </a:extLst>
          </p:cNvPr>
          <p:cNvSpPr>
            <a:spLocks noGrp="1"/>
          </p:cNvSpPr>
          <p:nvPr>
            <p:ph type="sldNum" sz="quarter" idx="5"/>
          </p:nvPr>
        </p:nvSpPr>
        <p:spPr/>
        <p:txBody>
          <a:bodyPr/>
          <a:lstStyle/>
          <a:p>
            <a:fld id="{D274D5D8-74C3-4A38-835E-EC8AAD529D29}" type="slidenum">
              <a:rPr lang="el-GR" smtClean="0"/>
              <a:t>14</a:t>
            </a:fld>
            <a:endParaRPr lang="el-GR"/>
          </a:p>
        </p:txBody>
      </p:sp>
    </p:spTree>
    <p:extLst>
      <p:ext uri="{BB962C8B-B14F-4D97-AF65-F5344CB8AC3E}">
        <p14:creationId xmlns:p14="http://schemas.microsoft.com/office/powerpoint/2010/main" val="1282890226"/>
      </p:ext>
    </p:extLst>
  </p:cSld>
  <p:clrMapOvr>
    <a:masterClrMapping/>
  </p:clrMapOvr>
</p:notes>
</file>

<file path=ppt/notesSlides/notesSlide14.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E0A78-3B48-EEF5-F2F1-F64958F731A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CEB638A4-98A6-0EC2-6597-4BB13F56F905}"/>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74DE0382-6291-3734-1345-20A8A77560E0}"/>
              </a:ext>
            </a:extLst>
          </p:cNvPr>
          <p:cNvSpPr>
            <a:spLocks noGrp="1"/>
          </p:cNvSpPr>
          <p:nvPr>
            <p:ph type="body" idx="1"/>
          </p:nvPr>
        </p:nvSpPr>
        <p:spPr/>
        <p:txBody>
          <a:bodyPr/>
          <a:lstStyle/>
          <a:p>
            <a:pPr>
              <a:lnSpc>
                <a:spcPct val="115000"/>
              </a:lnSpc>
              <a:spcBef>
                <a:spcPts val="600"/>
              </a:spcBef>
              <a:spcAft>
                <a:spcPts val="600"/>
              </a:spcAft>
              <a:buNone/>
            </a:pPr>
            <a:r>
              <a:rPr lang="en-US" sz="1800" dirty="0">
                <a:effectLst/>
                <a:latin typeface="Calibri" panose="020F0502020204030204" pitchFamily="34" charset="0"/>
                <a:ea typeface="Arial" panose="020B0604020202020204" pitchFamily="34" charset="0"/>
              </a:rPr>
              <a:t>L'approccio didattico e formativo è il quadro più ampio in cui uno studente si svilupperà fino a diventare una persona competente. Si basa sulla visione educativa, sulla situazione concreta e sulle esigenze degli studenti.  L'approccio può essere formale, informale o non formale, può essere orientato alla teoria o alla pratica e può essere nella vita reale o online. </a:t>
            </a:r>
            <a:endParaRPr lang="it-IT" sz="1800" dirty="0">
              <a:effectLst/>
              <a:latin typeface="Arial" panose="020B0604020202020204" pitchFamily="34" charset="0"/>
              <a:ea typeface="Arial" panose="020B0604020202020204" pitchFamily="34" charset="0"/>
            </a:endParaRPr>
          </a:p>
          <a:p>
            <a:pPr>
              <a:buNone/>
            </a:pPr>
            <a:r>
              <a:rPr lang="en-US" sz="1800" dirty="0">
                <a:effectLst/>
                <a:latin typeface="Calibri" panose="020F0502020204030204" pitchFamily="34" charset="0"/>
                <a:ea typeface="Arial" panose="020B0604020202020204" pitchFamily="34" charset="0"/>
              </a:rPr>
              <a:t>Il percorso di apprendimento, ovvero i passaggi strutturati che uno studente deve seguire per raggiungere il livello di persona competente, è la combinazione concreta di formati di apprendimento che portano a tale livello. </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9C71866E-42AA-3027-49B9-0036F975BC2E}"/>
              </a:ext>
            </a:extLst>
          </p:cNvPr>
          <p:cNvSpPr>
            <a:spLocks noGrp="1"/>
          </p:cNvSpPr>
          <p:nvPr>
            <p:ph type="sldNum" sz="quarter" idx="5"/>
          </p:nvPr>
        </p:nvSpPr>
        <p:spPr/>
        <p:txBody>
          <a:bodyPr/>
          <a:lstStyle/>
          <a:p>
            <a:fld id="{D274D5D8-74C3-4A38-835E-EC8AAD529D29}" type="slidenum">
              <a:rPr lang="el-GR" smtClean="0"/>
              <a:t>15</a:t>
            </a:fld>
            <a:endParaRPr lang="el-GR"/>
          </a:p>
        </p:txBody>
      </p:sp>
    </p:spTree>
    <p:extLst>
      <p:ext uri="{BB962C8B-B14F-4D97-AF65-F5344CB8AC3E}">
        <p14:creationId xmlns:p14="http://schemas.microsoft.com/office/powerpoint/2010/main" val="4114824376"/>
      </p:ext>
    </p:extLst>
  </p:cSld>
  <p:clrMapOvr>
    <a:masterClrMapping/>
  </p:clrMapOvr>
</p:notes>
</file>

<file path=ppt/notesSlides/notesSlide15.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ECB00-A827-0FEA-D978-87B19EB1E65A}"/>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0EDD0D8-4207-12C8-4278-374AF7A883EC}"/>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697CB5FA-1D1D-CBA8-3467-B7E20AD7585C}"/>
              </a:ext>
            </a:extLst>
          </p:cNvPr>
          <p:cNvSpPr>
            <a:spLocks noGrp="1"/>
          </p:cNvSpPr>
          <p:nvPr>
            <p:ph type="body" idx="1"/>
          </p:nvPr>
        </p:nvSpPr>
        <p:spPr/>
        <p:txBody>
          <a:bodyPr/>
          <a:lstStyle/>
          <a:p>
            <a:r>
              <a:rPr lang="en-US" sz="1800" dirty="0">
                <a:effectLst/>
                <a:latin typeface="Calibri" panose="020F0502020204030204" pitchFamily="34" charset="0"/>
                <a:ea typeface="Arial" panose="020B0604020202020204" pitchFamily="34" charset="0"/>
              </a:rPr>
              <a:t>Possiamo distinguere i contesti formativi in apprendimento formale, non formale e informale. </a:t>
            </a:r>
            <a:r>
              <a:rPr lang="en-US" sz="1800" dirty="0" err="1">
                <a:effectLst/>
                <a:latin typeface="Calibri" panose="020F0502020204030204" pitchFamily="34" charset="0"/>
                <a:ea typeface="Arial" panose="020B0604020202020204" pitchFamily="34" charset="0"/>
              </a:rPr>
              <a:t>Il Cedefop </a:t>
            </a:r>
            <a:r>
              <a:rPr lang="en-US" sz="1800" dirty="0">
                <a:effectLst/>
                <a:latin typeface="Calibri" panose="020F0502020204030204" pitchFamily="34" charset="0"/>
                <a:ea typeface="Arial" panose="020B0604020202020204" pitchFamily="34" charset="0"/>
              </a:rPr>
              <a:t>descrive questi diversi contesti nel proprio Glossario </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AFF5E6C6-8190-9E1F-9005-C12D259E8F0F}"/>
              </a:ext>
            </a:extLst>
          </p:cNvPr>
          <p:cNvSpPr>
            <a:spLocks noGrp="1"/>
          </p:cNvSpPr>
          <p:nvPr>
            <p:ph type="sldNum" sz="quarter" idx="5"/>
          </p:nvPr>
        </p:nvSpPr>
        <p:spPr/>
        <p:txBody>
          <a:bodyPr/>
          <a:lstStyle/>
          <a:p>
            <a:fld id="{D274D5D8-74C3-4A38-835E-EC8AAD529D29}" type="slidenum">
              <a:rPr lang="el-GR" smtClean="0"/>
              <a:t>16</a:t>
            </a:fld>
            <a:endParaRPr lang="el-GR"/>
          </a:p>
        </p:txBody>
      </p:sp>
    </p:spTree>
    <p:extLst>
      <p:ext uri="{BB962C8B-B14F-4D97-AF65-F5344CB8AC3E}">
        <p14:creationId xmlns:p14="http://schemas.microsoft.com/office/powerpoint/2010/main" val="145548700"/>
      </p:ext>
    </p:extLst>
  </p:cSld>
  <p:clrMapOvr>
    <a:masterClrMapping/>
  </p:clrMapOvr>
</p:notes>
</file>

<file path=ppt/notesSlides/notesSlide16.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6FE00-4391-2FB4-D703-386C747686A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2C49B3E0-F4C0-136F-9898-321A06DA554C}"/>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851F179A-79A7-9E5F-ED38-B6B331A2E9E1}"/>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Con l'evolversi del mondo del lavoro e dell'apprendimento, specialmente in settori frenetici e non lineari come le arti dello spettacolo e le industrie culturali, i metodi tradizionali di certificazione delle competenze e delle esperienze spesso risultano insufficienti. Entrano in gioco i badge digitali, una forma innovativa di credenziale che offre flessibilità, visibilità e riconoscimento per l'apprendimento e lo sviluppo professionale che potrebbero non essere formalmente accreditati.</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1249805B-157A-EEDE-1F41-6AE401786D2B}"/>
              </a:ext>
            </a:extLst>
          </p:cNvPr>
          <p:cNvSpPr>
            <a:spLocks noGrp="1"/>
          </p:cNvSpPr>
          <p:nvPr>
            <p:ph type="sldNum" sz="quarter" idx="5"/>
          </p:nvPr>
        </p:nvSpPr>
        <p:spPr/>
        <p:txBody>
          <a:bodyPr/>
          <a:lstStyle/>
          <a:p>
            <a:fld id="{D274D5D8-74C3-4A38-835E-EC8AAD529D29}" type="slidenum">
              <a:rPr lang="el-GR" smtClean="0"/>
              <a:t>17</a:t>
            </a:fld>
            <a:endParaRPr lang="el-GR"/>
          </a:p>
        </p:txBody>
      </p:sp>
    </p:spTree>
    <p:extLst>
      <p:ext uri="{BB962C8B-B14F-4D97-AF65-F5344CB8AC3E}">
        <p14:creationId xmlns:p14="http://schemas.microsoft.com/office/powerpoint/2010/main" val="637882061"/>
      </p:ext>
    </p:extLst>
  </p:cSld>
  <p:clrMapOvr>
    <a:masterClrMapping/>
  </p:clrMapOvr>
</p:notes>
</file>

<file path=ppt/notesSlides/notesSlide17.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82125-7962-F088-E0F3-28FD1C0E8AA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9C0E744-1550-BCCC-9120-FEFCDABD1B2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01A41C74-E76E-DA28-B732-2C38E3E733F0}"/>
              </a:ext>
            </a:extLst>
          </p:cNvPr>
          <p:cNvSpPr>
            <a:spLocks noGrp="1"/>
          </p:cNvSpPr>
          <p:nvPr>
            <p:ph type="body" idx="1"/>
          </p:nvPr>
        </p:nvSpPr>
        <p:spPr/>
        <p:txBody>
          <a:bodyPr/>
          <a:lstStyle/>
          <a:p>
            <a:pPr>
              <a:lnSpc>
                <a:spcPct val="115000"/>
              </a:lnSpc>
              <a:spcBef>
                <a:spcPts val="600"/>
              </a:spcBef>
              <a:spcAft>
                <a:spcPts val="600"/>
              </a:spcAft>
              <a:buNone/>
            </a:pPr>
            <a:r>
              <a:rPr lang="en-GB" sz="1800" dirty="0">
                <a:effectLst/>
                <a:latin typeface="Calibri" panose="020F0502020204030204" pitchFamily="34" charset="0"/>
                <a:ea typeface="Arial" panose="020B0604020202020204" pitchFamily="34" charset="0"/>
              </a:rPr>
              <a:t>Gli obiettivi dell'insegnamento e della formazione sono ampi e diversificati. Per poter scegliere una metodologia, è necessario abbinare le esigenze e le caratteristiche di una materia o competenza agli obiettivi di una metodologia.  Ogni metodo ha obiettivi specifici, possiamo distinguere tra:</a:t>
            </a:r>
            <a:endParaRPr lang="it-IT" sz="1800" dirty="0">
              <a:effectLst/>
              <a:latin typeface="Arial" panose="020B0604020202020204" pitchFamily="34" charset="0"/>
              <a:ea typeface="Arial" panose="020B0604020202020204" pitchFamily="34"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Conoscenza e ricapitolazione</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Comprensione</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Formazione </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Costruzione di una routine</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Applicazione in un contesto specifico</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nSpc>
                <a:spcPct val="115000"/>
              </a:lnSpc>
              <a:spcBef>
                <a:spcPts val="600"/>
              </a:spcBef>
              <a:spcAft>
                <a:spcPts val="6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Scoperta </a:t>
            </a:r>
            <a:endParaRPr lang="it-IT" sz="18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4" name="Θέση αριθμού διαφάνειας 3">
            <a:extLst>
              <a:ext uri="{FF2B5EF4-FFF2-40B4-BE49-F238E27FC236}">
                <a16:creationId xmlns:a16="http://schemas.microsoft.com/office/drawing/2014/main" id="{330F0EE7-77E6-095E-B8C2-CB637334BCA2}"/>
              </a:ext>
            </a:extLst>
          </p:cNvPr>
          <p:cNvSpPr>
            <a:spLocks noGrp="1"/>
          </p:cNvSpPr>
          <p:nvPr>
            <p:ph type="sldNum" sz="quarter" idx="5"/>
          </p:nvPr>
        </p:nvSpPr>
        <p:spPr/>
        <p:txBody>
          <a:bodyPr/>
          <a:lstStyle/>
          <a:p>
            <a:fld id="{D274D5D8-74C3-4A38-835E-EC8AAD529D29}" type="slidenum">
              <a:rPr lang="el-GR" smtClean="0"/>
              <a:t>18</a:t>
            </a:fld>
            <a:endParaRPr lang="el-GR"/>
          </a:p>
        </p:txBody>
      </p:sp>
    </p:spTree>
    <p:extLst>
      <p:ext uri="{BB962C8B-B14F-4D97-AF65-F5344CB8AC3E}">
        <p14:creationId xmlns:p14="http://schemas.microsoft.com/office/powerpoint/2010/main" val="2737177200"/>
      </p:ext>
    </p:extLst>
  </p:cSld>
  <p:clrMapOvr>
    <a:masterClrMapping/>
  </p:clrMapOvr>
</p:notes>
</file>

<file path=ppt/notesSlides/notesSlide18.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DD392-31ED-D5D8-664C-985992D7E98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CB55CE39-4B63-5373-4C24-F986B7552374}"/>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A3AC237A-C2F3-60F6-6AA3-43A32BCF318C}"/>
              </a:ext>
            </a:extLst>
          </p:cNvPr>
          <p:cNvSpPr>
            <a:spLocks noGrp="1"/>
          </p:cNvSpPr>
          <p:nvPr>
            <p:ph type="body" idx="1"/>
          </p:nvPr>
        </p:nvSpPr>
        <p:spPr/>
        <p:txBody>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lang="en-US" sz="1800" dirty="0">
                <a:effectLst/>
                <a:latin typeface="Calibri" panose="020F0502020204030204" pitchFamily="34" charset="0"/>
                <a:ea typeface="Arial" panose="020B0604020202020204" pitchFamily="34" charset="0"/>
              </a:rPr>
              <a:t>Il lavoro di gruppo prevede che gli studenti collaborino per portare a termine un compito o un progetto senza ruoli assegnati. Promuove la comunicazione, il lavoro di squadra e la risoluzione dei problemi incoraggiando gli studenti a condividere idee, negoziare e raggiungere un consenso. L'apprendimento cooperativo è un modello pedagogico basato sulla </a:t>
            </a:r>
            <a:r>
              <a:rPr lang="en-US" sz="1800" dirty="0" err="1">
                <a:effectLst/>
                <a:latin typeface="Calibri" panose="020F0502020204030204" pitchFamily="34" charset="0"/>
                <a:ea typeface="Arial" panose="020B0604020202020204" pitchFamily="34" charset="0"/>
              </a:rPr>
              <a:t>socializzazione </a:t>
            </a:r>
            <a:r>
              <a:rPr lang="en-US" sz="1800" dirty="0">
                <a:effectLst/>
                <a:latin typeface="Calibri" panose="020F0502020204030204" pitchFamily="34" charset="0"/>
                <a:ea typeface="Arial" panose="020B0604020202020204" pitchFamily="34" charset="0"/>
              </a:rPr>
              <a:t>degli studenti che lavorano insieme per raggiungere obiettivi comuni o portare a termine compiti di gruppo che non sarebbero in grado di svolgere da soli.</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pP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B6C89743-512F-DF8B-C8E8-B41E6E2CFF5B}"/>
              </a:ext>
            </a:extLst>
          </p:cNvPr>
          <p:cNvSpPr>
            <a:spLocks noGrp="1"/>
          </p:cNvSpPr>
          <p:nvPr>
            <p:ph type="sldNum" sz="quarter" idx="5"/>
          </p:nvPr>
        </p:nvSpPr>
        <p:spPr/>
        <p:txBody>
          <a:bodyPr/>
          <a:lstStyle/>
          <a:p>
            <a:fld id="{D274D5D8-74C3-4A38-835E-EC8AAD529D29}" type="slidenum">
              <a:rPr lang="el-GR" smtClean="0"/>
              <a:t>19</a:t>
            </a:fld>
            <a:endParaRPr lang="el-GR"/>
          </a:p>
        </p:txBody>
      </p:sp>
    </p:spTree>
    <p:extLst>
      <p:ext uri="{BB962C8B-B14F-4D97-AF65-F5344CB8AC3E}">
        <p14:creationId xmlns:p14="http://schemas.microsoft.com/office/powerpoint/2010/main" val="912740318"/>
      </p:ext>
    </p:extLst>
  </p:cSld>
  <p:clrMapOvr>
    <a:masterClrMapping/>
  </p:clrMapOvr>
</p:notes>
</file>

<file path=ppt/notesSlides/notesSlide19.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4D945-BC26-D606-B796-F6C8D3EAC97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31D8B0E-3666-49A2-74A5-5A6D565160B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8013CD8A-FCFA-642D-A922-1E750A9ABD2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I professionisti non si limitano a utilizzare </a:t>
            </a:r>
            <a:r>
              <a:rPr lang="en-US" sz="1800" dirty="0" err="1">
                <a:effectLst/>
                <a:latin typeface="Calibri" panose="020F0502020204030204" pitchFamily="34" charset="0"/>
                <a:ea typeface="Arial" panose="020B0604020202020204" pitchFamily="34" charset="0"/>
              </a:rPr>
              <a:t>strumenti </a:t>
            </a:r>
            <a:r>
              <a:rPr lang="en-US" sz="1800" dirty="0">
                <a:effectLst/>
                <a:latin typeface="Calibri" panose="020F0502020204030204" pitchFamily="34" charset="0"/>
                <a:ea typeface="Arial" panose="020B0604020202020204" pitchFamily="34" charset="0"/>
              </a:rPr>
              <a:t>Mentre il lavoro di gruppo collaborativo non prevede alcuna gerarchia tra i partecipanti, </a:t>
            </a:r>
            <a:r>
              <a:rPr lang="en-US" sz="1800" dirty="0">
                <a:effectLst/>
                <a:latin typeface="Calibri" panose="020F0502020204030204" pitchFamily="34" charset="0"/>
                <a:ea typeface="Calibri" panose="020F0502020204030204" pitchFamily="34" charset="0"/>
              </a:rPr>
              <a:t>il lavoro di gruppo basato sui ruoli assegna funzioni o responsabilità specifiche a ciascun membro del gruppo, simulando i ruoli professionali reali all'interno di un team. Questo metodo migliora la comprensione dei contributi individuali e delle interdipendenze, promuovendo la responsabilità e le capacità di leadership. Prepara gli studenti ad ambienti di lavoro collaborativi enfatizzando il coordinamento, la delega e il rispetto delle diverse competenze, aspetti fondamentali in contesti professionali complessi.</a:t>
            </a:r>
            <a:endParaRPr lang="it-IT" sz="1800" dirty="0">
              <a:effectLst/>
              <a:latin typeface="Arial" panose="020B0604020202020204" pitchFamily="34" charset="0"/>
              <a:ea typeface="Arial" panose="020B0604020202020204" pitchFamily="34" charset="0"/>
            </a:endParaRPr>
          </a:p>
          <a:p>
            <a:r>
              <a:rPr lang="en-US" sz="1100" dirty="0"/>
              <a:t> Si impegnano con sistemi che modellano il benessere, l'autonomia e la collaborazione. In qualità di formatori, considerate come questi diritti si riflettono negli strumenti, nelle aspettative e nelle norme che contribuite a integrare</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4D8D90E2-AA3A-5C50-09BA-4F856DA10EEE}"/>
              </a:ext>
            </a:extLst>
          </p:cNvPr>
          <p:cNvSpPr>
            <a:spLocks noGrp="1"/>
          </p:cNvSpPr>
          <p:nvPr>
            <p:ph type="sldNum" sz="quarter" idx="5"/>
          </p:nvPr>
        </p:nvSpPr>
        <p:spPr/>
        <p:txBody>
          <a:bodyPr/>
          <a:lstStyle/>
          <a:p>
            <a:fld id="{D274D5D8-74C3-4A38-835E-EC8AAD529D29}" type="slidenum">
              <a:rPr lang="el-GR" smtClean="0"/>
              <a:t>20</a:t>
            </a:fld>
            <a:endParaRPr lang="el-GR"/>
          </a:p>
        </p:txBody>
      </p:sp>
    </p:spTree>
    <p:extLst>
      <p:ext uri="{BB962C8B-B14F-4D97-AF65-F5344CB8AC3E}">
        <p14:creationId xmlns:p14="http://schemas.microsoft.com/office/powerpoint/2010/main" val="3234171526"/>
      </p:ext>
    </p:extLst>
  </p:cSld>
  <p:clrMapOvr>
    <a:masterClrMapping/>
  </p:clrMapOvr>
</p:notes>
</file>

<file path=ppt/notesSlides/notesSlide2.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Calibri" panose="020F0502020204030204" pitchFamily="34" charset="0"/>
                <a:ea typeface="Times New Roman" panose="02020603050405020304" pitchFamily="18" charset="0"/>
              </a:rPr>
              <a:t>Lo scopo è fornire ai formatori e agli educatori dell'istruzione superiore e della formazione professionale che operano nel settore delle arti dello spettacolo conoscenze pratiche, strumenti e strategie per erogare efficacemente la formazione, integrando pratiche educative avanzate per l'apprendimento permanente. </a:t>
            </a:r>
            <a:endParaRPr lang="el-GR" dirty="0"/>
          </a:p>
        </p:txBody>
      </p:sp>
      <p:sp>
        <p:nvSpPr>
          <p:cNvPr id="4" name="Θέση αριθμού διαφάνειας 3"/>
          <p:cNvSpPr>
            <a:spLocks noGrp="1"/>
          </p:cNvSpPr>
          <p:nvPr>
            <p:ph type="sldNum" sz="quarter" idx="5"/>
          </p:nvPr>
        </p:nvSpPr>
        <p:spPr/>
        <p:txBody>
          <a:bodyPr/>
          <a:lstStyle/>
          <a:p>
            <a:fld id="{D274D5D8-74C3-4A38-835E-EC8AAD529D29}" type="slidenum">
              <a:rPr lang="el-GR" smtClean="0"/>
              <a:t>3</a:t>
            </a:fld>
            <a:endParaRPr lang="el-GR"/>
          </a:p>
        </p:txBody>
      </p:sp>
    </p:spTree>
    <p:extLst>
      <p:ext uri="{BB962C8B-B14F-4D97-AF65-F5344CB8AC3E}">
        <p14:creationId xmlns:p14="http://schemas.microsoft.com/office/powerpoint/2010/main" val="4031535822"/>
      </p:ext>
    </p:extLst>
  </p:cSld>
  <p:clrMapOvr>
    <a:masterClrMapping/>
  </p:clrMapOvr>
</p:notes>
</file>

<file path=ppt/notesSlides/notesSlide20.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AA8AB-E341-60DF-A9C7-A435B3B4F11A}"/>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94EFBA1D-5662-EECE-6307-BD367C6944C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16A2EA6-6938-E9F6-450F-75AC04DE6C26}"/>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Modello didattico che utilizza elementi tipici del gioco (ad esempio punteggio, competizione con gli altri, regole di gioco) per aumentare il coinvolgimento degli studenti, modificare </a:t>
            </a:r>
            <a:r>
              <a:rPr lang="en-US" sz="1800" dirty="0" err="1">
                <a:effectLst/>
                <a:latin typeface="Calibri" panose="020F0502020204030204" pitchFamily="34" charset="0"/>
                <a:ea typeface="Arial" panose="020B0604020202020204" pitchFamily="34" charset="0"/>
              </a:rPr>
              <a:t>il</a:t>
            </a:r>
            <a:r>
              <a:rPr lang="en-US" sz="1800" dirty="0">
                <a:effectLst/>
                <a:latin typeface="Calibri" panose="020F0502020204030204" pitchFamily="34" charset="0"/>
                <a:ea typeface="Arial" panose="020B0604020202020204" pitchFamily="34" charset="0"/>
              </a:rPr>
              <a:t> loro </a:t>
            </a:r>
            <a:r>
              <a:rPr lang="en-US" sz="1800" dirty="0" err="1">
                <a:effectLst/>
                <a:latin typeface="Calibri" panose="020F0502020204030204" pitchFamily="34" charset="0"/>
                <a:ea typeface="Arial" panose="020B0604020202020204" pitchFamily="34" charset="0"/>
              </a:rPr>
              <a:t>comportamento </a:t>
            </a:r>
            <a:r>
              <a:rPr lang="en-US" sz="1800" dirty="0">
                <a:effectLst/>
                <a:latin typeface="Calibri" panose="020F0502020204030204" pitchFamily="34" charset="0"/>
                <a:ea typeface="Arial" panose="020B0604020202020204" pitchFamily="34" charset="0"/>
              </a:rPr>
              <a:t>o ottenere un risultato specifico.</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2DA17B50-8C5E-5194-DB0F-E7F5EA51E7A1}"/>
              </a:ext>
            </a:extLst>
          </p:cNvPr>
          <p:cNvSpPr>
            <a:spLocks noGrp="1"/>
          </p:cNvSpPr>
          <p:nvPr>
            <p:ph type="sldNum" sz="quarter" idx="5"/>
          </p:nvPr>
        </p:nvSpPr>
        <p:spPr/>
        <p:txBody>
          <a:bodyPr/>
          <a:lstStyle/>
          <a:p>
            <a:fld id="{D274D5D8-74C3-4A38-835E-EC8AAD529D29}" type="slidenum">
              <a:rPr lang="el-GR" smtClean="0"/>
              <a:t>21</a:t>
            </a:fld>
            <a:endParaRPr lang="el-GR"/>
          </a:p>
        </p:txBody>
      </p:sp>
    </p:spTree>
    <p:extLst>
      <p:ext uri="{BB962C8B-B14F-4D97-AF65-F5344CB8AC3E}">
        <p14:creationId xmlns:p14="http://schemas.microsoft.com/office/powerpoint/2010/main" val="1228832270"/>
      </p:ext>
    </p:extLst>
  </p:cSld>
  <p:clrMapOvr>
    <a:masterClrMapping/>
  </p:clrMapOvr>
</p:notes>
</file>

<file path=ppt/notesSlides/notesSlide21.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57B0A-37B3-1A93-7073-84AD78959009}"/>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208DC54-669F-5C3E-674D-90DAFF6FD40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683B5E20-E0CA-D47E-4B0A-D61A83131205}"/>
              </a:ext>
            </a:extLst>
          </p:cNvPr>
          <p:cNvSpPr>
            <a:spLocks noGrp="1"/>
          </p:cNvSpPr>
          <p:nvPr>
            <p:ph type="body" idx="1"/>
          </p:nvPr>
        </p:nvSpPr>
        <p:spPr/>
        <p:txBody>
          <a:bodyPr/>
          <a:lstStyle/>
          <a:p>
            <a:r>
              <a:rPr lang="en-GB" sz="1800" dirty="0">
                <a:effectLst/>
                <a:latin typeface="Calibri" panose="020F0502020204030204" pitchFamily="34" charset="0"/>
                <a:ea typeface="Arial" panose="020B0604020202020204" pitchFamily="34" charset="0"/>
              </a:rPr>
              <a:t>I modelli in scala e le simulazioni sono strumenti preziosi nell'insegnamento e nella formazione, in quanto forniscono un ambiente sicuro e controllato per l'apprendimento di competenze e concetti pratici. Consentono agli studenti di interagire con rappresentazioni di sistemi reali, esercitarsi nel processo decisionale e sviluppare capacità di risoluzione dei problemi senza i rischi e le complessità dell'ambiente reale. </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D66B297-1DD6-D9AA-1DFD-D88EDC28E183}"/>
              </a:ext>
            </a:extLst>
          </p:cNvPr>
          <p:cNvSpPr>
            <a:spLocks noGrp="1"/>
          </p:cNvSpPr>
          <p:nvPr>
            <p:ph type="sldNum" sz="quarter" idx="5"/>
          </p:nvPr>
        </p:nvSpPr>
        <p:spPr/>
        <p:txBody>
          <a:bodyPr/>
          <a:lstStyle/>
          <a:p>
            <a:fld id="{D274D5D8-74C3-4A38-835E-EC8AAD529D29}" type="slidenum">
              <a:rPr lang="el-GR" smtClean="0"/>
              <a:t>22</a:t>
            </a:fld>
            <a:endParaRPr lang="el-GR"/>
          </a:p>
        </p:txBody>
      </p:sp>
    </p:spTree>
    <p:extLst>
      <p:ext uri="{BB962C8B-B14F-4D97-AF65-F5344CB8AC3E}">
        <p14:creationId xmlns:p14="http://schemas.microsoft.com/office/powerpoint/2010/main" val="3622780737"/>
      </p:ext>
    </p:extLst>
  </p:cSld>
  <p:clrMapOvr>
    <a:masterClrMapping/>
  </p:clrMapOvr>
</p:notes>
</file>

<file path=ppt/notesSlides/notesSlide22.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5F00C-F473-0493-39F0-C9771EC7852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B1E5368E-D27E-27D7-F3F6-47DCEF530AD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B7C67F7-30D5-FDB4-0625-64180EFC1772}"/>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98EBBB63-FE1A-037B-2E5B-7C4A08B88918}"/>
              </a:ext>
            </a:extLst>
          </p:cNvPr>
          <p:cNvSpPr>
            <a:spLocks noGrp="1"/>
          </p:cNvSpPr>
          <p:nvPr>
            <p:ph type="sldNum" sz="quarter" idx="5"/>
          </p:nvPr>
        </p:nvSpPr>
        <p:spPr/>
        <p:txBody>
          <a:bodyPr/>
          <a:lstStyle/>
          <a:p>
            <a:fld id="{D274D5D8-74C3-4A38-835E-EC8AAD529D29}" type="slidenum">
              <a:rPr lang="el-GR" smtClean="0"/>
              <a:t>23</a:t>
            </a:fld>
            <a:endParaRPr lang="el-GR"/>
          </a:p>
        </p:txBody>
      </p:sp>
    </p:spTree>
    <p:extLst>
      <p:ext uri="{BB962C8B-B14F-4D97-AF65-F5344CB8AC3E}">
        <p14:creationId xmlns:p14="http://schemas.microsoft.com/office/powerpoint/2010/main" val="286372593"/>
      </p:ext>
    </p:extLst>
  </p:cSld>
  <p:clrMapOvr>
    <a:masterClrMapping/>
  </p:clrMapOvr>
</p:notes>
</file>

<file path=ppt/notesSlides/notesSlide23.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D1CA6-F1C3-C3DB-FD80-221B8E3CD8D8}"/>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B5C55DA-B2D9-A4F1-C97B-9D9DFBBAFD39}"/>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88A820C-8C8E-D854-E912-35DC6EF536B2}"/>
              </a:ext>
            </a:extLst>
          </p:cNvPr>
          <p:cNvSpPr>
            <a:spLocks noGrp="1"/>
          </p:cNvSpPr>
          <p:nvPr>
            <p:ph type="body" idx="1"/>
          </p:nvPr>
        </p:nvSpPr>
        <p:spPr/>
        <p:txBody>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lang="en-GB" sz="1800" dirty="0">
                <a:effectLst/>
                <a:latin typeface="Calibri" panose="020F0502020204030204" pitchFamily="34" charset="0"/>
                <a:ea typeface="Arial" panose="020B0604020202020204" pitchFamily="34" charset="0"/>
              </a:rPr>
              <a:t>In un'analisi dei bisogni formativi poniamo le basi di un programma di formazione basato su un'analisi della situazione attuale rispetto a quella prevista. Pertanto, l'analisi dei bisogni formativi dipende dal gruppo target e/o dalle esigenze di un'organizzazione professionale. I bisogni formativi sono definiti in termini di </a:t>
            </a:r>
            <a:r>
              <a:rPr lang="en-GB" sz="1800" b="1" dirty="0">
                <a:effectLst/>
                <a:latin typeface="Calibri" panose="020F0502020204030204" pitchFamily="34" charset="0"/>
                <a:ea typeface="Arial" panose="020B0604020202020204" pitchFamily="34" charset="0"/>
              </a:rPr>
              <a:t>competenze </a:t>
            </a:r>
            <a:r>
              <a:rPr lang="en-GB" sz="1800" dirty="0">
                <a:effectLst/>
                <a:latin typeface="Calibri" panose="020F0502020204030204" pitchFamily="34" charset="0"/>
                <a:ea typeface="Arial" panose="020B0604020202020204" pitchFamily="34" charset="0"/>
              </a:rPr>
              <a:t>o, più concretamente, di </a:t>
            </a:r>
            <a:r>
              <a:rPr lang="en-GB" sz="1800" b="1" dirty="0">
                <a:effectLst/>
                <a:latin typeface="Calibri" panose="020F0502020204030204" pitchFamily="34" charset="0"/>
                <a:ea typeface="Arial" panose="020B0604020202020204" pitchFamily="34" charset="0"/>
              </a:rPr>
              <a:t>risultati di apprendimento</a:t>
            </a:r>
            <a:r>
              <a:rPr lang="en-GB" sz="1800" dirty="0">
                <a:effectLst/>
                <a:latin typeface="Calibri" panose="020F0502020204030204" pitchFamily="34" charset="0"/>
                <a:ea typeface="Arial" panose="020B0604020202020204" pitchFamily="34" charset="0"/>
              </a:rPr>
              <a:t>. </a:t>
            </a:r>
            <a:r>
              <a:rPr lang="en-US" sz="1800" dirty="0">
                <a:effectLst/>
                <a:latin typeface="Calibri" panose="020F0502020204030204" pitchFamily="34" charset="0"/>
                <a:ea typeface="Arial" panose="020B0604020202020204" pitchFamily="34" charset="0"/>
              </a:rPr>
              <a:t>Una volta individuati i bisogni specifici, possiamo sviluppare una strategia per implementare le attività didattiche e formative. La strategia deve tenere conto dell'ambiente in cui lavoreremo e definisce gli obiettivi, i tempi, i passi logici da compiere e la metodologia che utilizzeremo. Dovrebbe anche tenere conto degli </a:t>
            </a:r>
            <a:r>
              <a:rPr lang="en-US" sz="1800" dirty="0" err="1">
                <a:effectLst/>
                <a:latin typeface="Calibri" panose="020F0502020204030204" pitchFamily="34" charset="0"/>
                <a:ea typeface="Arial" panose="020B0604020202020204" pitchFamily="34" charset="0"/>
              </a:rPr>
              <a:t>sforzi</a:t>
            </a:r>
            <a:r>
              <a:rPr lang="en-US" sz="1800" dirty="0">
                <a:effectLst/>
                <a:latin typeface="Calibri" panose="020F0502020204030204" pitchFamily="34" charset="0"/>
                <a:ea typeface="Arial" panose="020B0604020202020204" pitchFamily="34" charset="0"/>
              </a:rPr>
              <a:t> </a:t>
            </a:r>
            <a:r>
              <a:rPr lang="en-US" sz="1800" dirty="0">
                <a:effectLst/>
                <a:latin typeface="Calibri" panose="020F0502020204030204" pitchFamily="34" charset="0"/>
                <a:ea typeface="Arial" panose="020B0604020202020204" pitchFamily="34" charset="0"/>
              </a:rPr>
              <a:t>che l'organizzazione è disposta a compiere, compreso il tempo che gli studenti possono dedicare, lo spazio e la logistica che possono fornire. La strategia include anche misure di qualità e di follow-up. In breve, è la descrizione degli elementi circostanti in cui svilupperemo le attività di formazione e insegnamento.</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pP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AA4B8B80-07D0-E138-A3C7-4A6F98352CFA}"/>
              </a:ext>
            </a:extLst>
          </p:cNvPr>
          <p:cNvSpPr>
            <a:spLocks noGrp="1"/>
          </p:cNvSpPr>
          <p:nvPr>
            <p:ph type="sldNum" sz="quarter" idx="5"/>
          </p:nvPr>
        </p:nvSpPr>
        <p:spPr/>
        <p:txBody>
          <a:bodyPr/>
          <a:lstStyle/>
          <a:p>
            <a:fld id="{D274D5D8-74C3-4A38-835E-EC8AAD529D29}" type="slidenum">
              <a:rPr lang="el-GR" smtClean="0"/>
              <a:t>24</a:t>
            </a:fld>
            <a:endParaRPr lang="el-GR"/>
          </a:p>
        </p:txBody>
      </p:sp>
    </p:spTree>
    <p:extLst>
      <p:ext uri="{BB962C8B-B14F-4D97-AF65-F5344CB8AC3E}">
        <p14:creationId xmlns:p14="http://schemas.microsoft.com/office/powerpoint/2010/main" val="2253613275"/>
      </p:ext>
    </p:extLst>
  </p:cSld>
  <p:clrMapOvr>
    <a:masterClrMapping/>
  </p:clrMapOvr>
</p:notes>
</file>

<file path=ppt/notesSlides/notesSlide24.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01977-94B7-860D-A181-E112B7D9F85F}"/>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46AB9CD-1F5A-E517-57D7-E5452FAC97A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9FBC42A-A2A4-9BCD-783A-F36AA5F1C0D8}"/>
              </a:ext>
            </a:extLst>
          </p:cNvPr>
          <p:cNvSpPr>
            <a:spLocks noGrp="1"/>
          </p:cNvSpPr>
          <p:nvPr>
            <p:ph type="body" idx="1"/>
          </p:nvPr>
        </p:nvSpPr>
        <p:spPr/>
        <p:txBody>
          <a:bodyPr/>
          <a:lstStyle/>
          <a:p>
            <a:pPr>
              <a:lnSpc>
                <a:spcPct val="115000"/>
              </a:lnSpc>
              <a:spcBef>
                <a:spcPts val="600"/>
              </a:spcBef>
              <a:spcAft>
                <a:spcPts val="600"/>
              </a:spcAft>
              <a:buNone/>
            </a:pPr>
            <a:r>
              <a:rPr lang="en-GB" sz="1800" dirty="0">
                <a:effectLst/>
                <a:latin typeface="Arial" panose="020B0604020202020204" pitchFamily="34" charset="0"/>
                <a:ea typeface="Arial" panose="020B0604020202020204" pitchFamily="34" charset="0"/>
              </a:rPr>
              <a:t>Spesso si fa confusione tra le diverse forme di valutazione, soprattutto perché spesso vengono utilizzati gli stessi strumenti o le stesse metodologie. </a:t>
            </a:r>
            <a:r>
              <a:rPr lang="en-US" sz="1800" dirty="0" err="1">
                <a:effectLst/>
                <a:latin typeface="Calibri" panose="020F0502020204030204" pitchFamily="34" charset="0"/>
                <a:ea typeface="Arial" panose="020B0604020202020204" pitchFamily="34" charset="0"/>
              </a:rPr>
              <a:t>Il Cedefop </a:t>
            </a:r>
            <a:r>
              <a:rPr lang="en-US" sz="1800" dirty="0">
                <a:effectLst/>
                <a:latin typeface="Calibri" panose="020F0502020204030204" pitchFamily="34" charset="0"/>
                <a:ea typeface="Arial" panose="020B0604020202020204" pitchFamily="34" charset="0"/>
              </a:rPr>
              <a:t>definisce </a:t>
            </a:r>
            <a:r>
              <a:rPr lang="en-US" sz="1800" b="1" dirty="0">
                <a:effectLst/>
                <a:latin typeface="Calibri" panose="020F0502020204030204" pitchFamily="34" charset="0"/>
                <a:ea typeface="Arial" panose="020B0604020202020204" pitchFamily="34" charset="0"/>
              </a:rPr>
              <a:t>la valutazione formativa </a:t>
            </a:r>
            <a:r>
              <a:rPr lang="en-US" sz="1800" dirty="0">
                <a:effectLst/>
                <a:latin typeface="Calibri" panose="020F0502020204030204" pitchFamily="34" charset="0"/>
                <a:ea typeface="Arial" panose="020B0604020202020204" pitchFamily="34" charset="0"/>
              </a:rPr>
              <a:t>come </a:t>
            </a:r>
            <a:r>
              <a:rPr lang="en-GB" sz="1800" dirty="0">
                <a:effectLst/>
                <a:latin typeface="Calibri" panose="020F0502020204030204" pitchFamily="34" charset="0"/>
                <a:ea typeface="Arial" panose="020B0604020202020204" pitchFamily="34" charset="0"/>
              </a:rPr>
              <a:t>«nell'istruzione e nella formazione, la valutazione di un'azione volta a migliorarne le prestazioni e, nella maggior parte dei casi, condotta durante la fase di attuazione di progetti o programmi». </a:t>
            </a:r>
            <a:r>
              <a:rPr lang="en-US" sz="1800" dirty="0">
                <a:effectLst/>
                <a:latin typeface="Calibri" panose="020F0502020204030204" pitchFamily="34" charset="0"/>
                <a:ea typeface="Arial" panose="020B0604020202020204" pitchFamily="34" charset="0"/>
              </a:rPr>
              <a:t>E </a:t>
            </a:r>
            <a:r>
              <a:rPr lang="en-US" sz="1800" b="1" dirty="0">
                <a:effectLst/>
                <a:latin typeface="Calibri" panose="020F0502020204030204" pitchFamily="34" charset="0"/>
                <a:ea typeface="Arial" panose="020B0604020202020204" pitchFamily="34" charset="0"/>
              </a:rPr>
              <a:t>la valutazione sommativa </a:t>
            </a:r>
            <a:r>
              <a:rPr lang="en-US" sz="1800" dirty="0">
                <a:effectLst/>
                <a:latin typeface="Calibri" panose="020F0502020204030204" pitchFamily="34" charset="0"/>
                <a:ea typeface="Arial" panose="020B0604020202020204" pitchFamily="34" charset="0"/>
              </a:rPr>
              <a:t>come "Nell'istruzione e nella formazione, studio condotto al termine di un'azione (o di una fase di tale azione) per determinare in che misura sono stati raggiunti i risultati attesi". Con un commento che "Una valutazione sommativa ha lo scopo di fornire informazioni sul valore dell'azione". Sebbene la valutazione formativa sia uno strumento importante nel processo educativo, in quanto mostra i progressi di uno studente, non dice nulla sul risultato finale. La valutazione sommativa, invece, non è così utile durante il processo educativo, ma mostra il risultato del processo.</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81FB8468-D60E-E93C-F2C3-B09CD914CFFC}"/>
              </a:ext>
            </a:extLst>
          </p:cNvPr>
          <p:cNvSpPr>
            <a:spLocks noGrp="1"/>
          </p:cNvSpPr>
          <p:nvPr>
            <p:ph type="sldNum" sz="quarter" idx="5"/>
          </p:nvPr>
        </p:nvSpPr>
        <p:spPr/>
        <p:txBody>
          <a:bodyPr/>
          <a:lstStyle/>
          <a:p>
            <a:fld id="{D274D5D8-74C3-4A38-835E-EC8AAD529D29}" type="slidenum">
              <a:rPr lang="el-GR" smtClean="0"/>
              <a:t>25</a:t>
            </a:fld>
            <a:endParaRPr lang="el-GR"/>
          </a:p>
        </p:txBody>
      </p:sp>
    </p:spTree>
    <p:extLst>
      <p:ext uri="{BB962C8B-B14F-4D97-AF65-F5344CB8AC3E}">
        <p14:creationId xmlns:p14="http://schemas.microsoft.com/office/powerpoint/2010/main" val="2140460481"/>
      </p:ext>
    </p:extLst>
  </p:cSld>
  <p:clrMapOvr>
    <a:masterClrMapping/>
  </p:clrMapOvr>
</p:notes>
</file>

<file path=ppt/notesSlides/notesSlide25.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1C3F7-8380-5761-CB44-0982FD325E5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F53123F-7B6A-B7C6-4A82-31CFBFA7577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710FEC1F-29A5-3FE6-9019-34089A23FE59}"/>
              </a:ext>
            </a:extLst>
          </p:cNvPr>
          <p:cNvSpPr>
            <a:spLocks noGrp="1"/>
          </p:cNvSpPr>
          <p:nvPr>
            <p:ph type="body" idx="1"/>
          </p:nvPr>
        </p:nvSpPr>
        <p:spPr/>
        <p:txBody>
          <a:bodyPr/>
          <a:lstStyle/>
          <a:p>
            <a:r>
              <a:rPr lang="en-US" sz="1800" dirty="0">
                <a:effectLst/>
                <a:latin typeface="Calibri" panose="020F0502020204030204" pitchFamily="34" charset="0"/>
                <a:ea typeface="Arial" panose="020B0604020202020204" pitchFamily="34" charset="0"/>
              </a:rPr>
              <a:t>Ogni metodo di valutazione presenta punti di forza e punti deboli. Una delle questioni fondamentali è il fatto che per dimostrare la padronanza di una competenza sono necessarie altre abilità oltre a quelle che vengono misurate. Ciò influenza i risultati.</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26199053-3FAC-42D8-A4DA-F26A746838CE}"/>
              </a:ext>
            </a:extLst>
          </p:cNvPr>
          <p:cNvSpPr>
            <a:spLocks noGrp="1"/>
          </p:cNvSpPr>
          <p:nvPr>
            <p:ph type="sldNum" sz="quarter" idx="5"/>
          </p:nvPr>
        </p:nvSpPr>
        <p:spPr/>
        <p:txBody>
          <a:bodyPr/>
          <a:lstStyle/>
          <a:p>
            <a:fld id="{D274D5D8-74C3-4A38-835E-EC8AAD529D29}" type="slidenum">
              <a:rPr lang="el-GR" smtClean="0"/>
              <a:t>26</a:t>
            </a:fld>
            <a:endParaRPr lang="el-GR"/>
          </a:p>
        </p:txBody>
      </p:sp>
    </p:spTree>
    <p:extLst>
      <p:ext uri="{BB962C8B-B14F-4D97-AF65-F5344CB8AC3E}">
        <p14:creationId xmlns:p14="http://schemas.microsoft.com/office/powerpoint/2010/main" val="593417088"/>
      </p:ext>
    </p:extLst>
  </p:cSld>
  <p:clrMapOvr>
    <a:masterClrMapping/>
  </p:clrMapOvr>
</p:notes>
</file>

<file path=ppt/notesSlides/notesSlide26.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5468AC-2082-C512-6942-A34054F2B451}"/>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7B9F3BE-C3D5-E9ED-6862-57D93A56F6E4}"/>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7328E405-0FEB-D9A2-E539-93CF045B3E33}"/>
              </a:ext>
            </a:extLst>
          </p:cNvPr>
          <p:cNvSpPr>
            <a:spLocks noGrp="1"/>
          </p:cNvSpPr>
          <p:nvPr>
            <p:ph type="body" idx="1"/>
          </p:nvPr>
        </p:nvSpPr>
        <p:spPr/>
        <p:txBody>
          <a:bodyPr/>
          <a:lstStyle/>
          <a:p>
            <a:r>
              <a:rPr lang="en-US" sz="1800" dirty="0">
                <a:effectLst/>
                <a:latin typeface="Calibri" panose="020F0502020204030204" pitchFamily="34" charset="0"/>
                <a:ea typeface="Arial" panose="020B0604020202020204" pitchFamily="34" charset="0"/>
              </a:rPr>
              <a:t>Con l'introduzione di modelli di IA più flessibili e meno legati alle attività, è ovvio che questi modelli saranno utilizzati dagli studenti per semplificare la loro vita. Questo non è necessariamente un male, ma dobbiamo adattare i nostri metodi di valutazione a questa realtà. Infatti, possiamo aspettarci di più dagli studenti, perché ora dispongono di strumenti migliori e più efficienti. In generale, l'attenzione è rivolta a come utilizzarli in modo etico e sostenibile, garantendo il raggiungimento degli obiettivi di apprendimento.</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1A791853-3634-1A1F-8ED8-1A509585EA07}"/>
              </a:ext>
            </a:extLst>
          </p:cNvPr>
          <p:cNvSpPr>
            <a:spLocks noGrp="1"/>
          </p:cNvSpPr>
          <p:nvPr>
            <p:ph type="sldNum" sz="quarter" idx="5"/>
          </p:nvPr>
        </p:nvSpPr>
        <p:spPr/>
        <p:txBody>
          <a:bodyPr/>
          <a:lstStyle/>
          <a:p>
            <a:fld id="{D274D5D8-74C3-4A38-835E-EC8AAD529D29}" type="slidenum">
              <a:rPr lang="el-GR" smtClean="0"/>
              <a:t>27</a:t>
            </a:fld>
            <a:endParaRPr lang="el-GR"/>
          </a:p>
        </p:txBody>
      </p:sp>
    </p:spTree>
    <p:extLst>
      <p:ext uri="{BB962C8B-B14F-4D97-AF65-F5344CB8AC3E}">
        <p14:creationId xmlns:p14="http://schemas.microsoft.com/office/powerpoint/2010/main" val="3355208081"/>
      </p:ext>
    </p:extLst>
  </p:cSld>
  <p:clrMapOvr>
    <a:masterClrMapping/>
  </p:clrMapOvr>
</p:notes>
</file>

<file path=ppt/notesSlides/notesSlide27.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D12A9C-8D65-CBC0-735A-E640BC0C01CB}"/>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3FEA085-342A-5CF7-BC43-59C25730229A}"/>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A080B0B-6914-B4C2-3CF9-CC8692EC676E}"/>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Il riconoscimento dell'apprendimento pregresso è una procedura volta a riconoscere le competenze acquisite sul campo lavorativo. Il riconoscimento può riguardare singoli insiemi di competenze fino al conseguimento di un titolo di studio completo. Ciò offre ai professionisti che hanno appreso il proprio mestiere da autodidatti la possibilità di </a:t>
            </a:r>
            <a:r>
              <a:rPr lang="en-US" sz="1800" dirty="0" err="1">
                <a:effectLst/>
                <a:latin typeface="Calibri" panose="020F0502020204030204" pitchFamily="34" charset="0"/>
                <a:ea typeface="Arial" panose="020B0604020202020204" pitchFamily="34" charset="0"/>
              </a:rPr>
              <a:t>valorizzare </a:t>
            </a:r>
            <a:r>
              <a:rPr lang="en-US" sz="1800" dirty="0">
                <a:effectLst/>
                <a:latin typeface="Calibri" panose="020F0502020204030204" pitchFamily="34" charset="0"/>
                <a:ea typeface="Arial" panose="020B0604020202020204" pitchFamily="34" charset="0"/>
              </a:rPr>
              <a:t>tali competenze. Il sistema è utilizzato al di fuori dell'istruzione, per la certificazione professionale, ma anche all'interno dell'istruzione, creando scorciatoie nei programmi di studio o persino consentendo il conseguimento di un titolo di studio completo. Si prevede che i paesi europei adottino tali sistemi. </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DE7E74DE-1578-E910-1E43-6035B2ACA1A2}"/>
              </a:ext>
            </a:extLst>
          </p:cNvPr>
          <p:cNvSpPr>
            <a:spLocks noGrp="1"/>
          </p:cNvSpPr>
          <p:nvPr>
            <p:ph type="sldNum" sz="quarter" idx="5"/>
          </p:nvPr>
        </p:nvSpPr>
        <p:spPr/>
        <p:txBody>
          <a:bodyPr/>
          <a:lstStyle/>
          <a:p>
            <a:fld id="{D274D5D8-74C3-4A38-835E-EC8AAD529D29}" type="slidenum">
              <a:rPr lang="el-GR" smtClean="0"/>
              <a:t>28</a:t>
            </a:fld>
            <a:endParaRPr lang="el-GR"/>
          </a:p>
        </p:txBody>
      </p:sp>
    </p:spTree>
    <p:extLst>
      <p:ext uri="{BB962C8B-B14F-4D97-AF65-F5344CB8AC3E}">
        <p14:creationId xmlns:p14="http://schemas.microsoft.com/office/powerpoint/2010/main" val="2022552638"/>
      </p:ext>
    </p:extLst>
  </p:cSld>
  <p:clrMapOvr>
    <a:masterClrMapping/>
  </p:clrMapOvr>
</p:notes>
</file>

<file path=ppt/notesSlides/notesSlide28.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B7700-65B3-5434-45C3-7941944B046F}"/>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FF5BF20B-49CA-AF17-828F-34054D62100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1EC9B93-2D85-4409-F839-5FD884A36EB3}"/>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Gli standard di qualità per la valutazione possono essere suddivisi in due parti principali. La prima parte riguarda il livello organizzativo e descrive i requisiti che deve soddisfare l'ente che effettua la valutazione. La seconda parte riguarda la qualità della valutazione stessa.</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FC85E66B-67EC-4163-3514-8FE9D6565BE7}"/>
              </a:ext>
            </a:extLst>
          </p:cNvPr>
          <p:cNvSpPr>
            <a:spLocks noGrp="1"/>
          </p:cNvSpPr>
          <p:nvPr>
            <p:ph type="sldNum" sz="quarter" idx="5"/>
          </p:nvPr>
        </p:nvSpPr>
        <p:spPr/>
        <p:txBody>
          <a:bodyPr/>
          <a:lstStyle/>
          <a:p>
            <a:fld id="{D274D5D8-74C3-4A38-835E-EC8AAD529D29}" type="slidenum">
              <a:rPr lang="el-GR" smtClean="0"/>
              <a:t>29</a:t>
            </a:fld>
            <a:endParaRPr lang="el-GR"/>
          </a:p>
        </p:txBody>
      </p:sp>
    </p:spTree>
    <p:extLst>
      <p:ext uri="{BB962C8B-B14F-4D97-AF65-F5344CB8AC3E}">
        <p14:creationId xmlns:p14="http://schemas.microsoft.com/office/powerpoint/2010/main" val="3821466241"/>
      </p:ext>
    </p:extLst>
  </p:cSld>
  <p:clrMapOvr>
    <a:masterClrMapping/>
  </p:clrMapOvr>
</p:notes>
</file>

<file path=ppt/notesSlides/notesSlide29.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C4B7E2-377B-828C-5F1F-59DA32158CCA}"/>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228EDCA1-7CE7-4CDD-C1FA-9D56AF9BC6FA}"/>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68CFA72-A4F4-4F49-4FDD-03A1AD1DC6B2}"/>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Questa attività promuove la riflessione sull'equilibrio tra teoria e pratica.</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E42EA747-628D-2B99-C7B2-280A2185ADC4}"/>
              </a:ext>
            </a:extLst>
          </p:cNvPr>
          <p:cNvSpPr>
            <a:spLocks noGrp="1"/>
          </p:cNvSpPr>
          <p:nvPr>
            <p:ph type="sldNum" sz="quarter" idx="5"/>
          </p:nvPr>
        </p:nvSpPr>
        <p:spPr/>
        <p:txBody>
          <a:bodyPr/>
          <a:lstStyle/>
          <a:p>
            <a:fld id="{D274D5D8-74C3-4A38-835E-EC8AAD529D29}" type="slidenum">
              <a:rPr lang="el-GR" smtClean="0"/>
              <a:t>31</a:t>
            </a:fld>
            <a:endParaRPr lang="el-GR"/>
          </a:p>
        </p:txBody>
      </p:sp>
    </p:spTree>
    <p:extLst>
      <p:ext uri="{BB962C8B-B14F-4D97-AF65-F5344CB8AC3E}">
        <p14:creationId xmlns:p14="http://schemas.microsoft.com/office/powerpoint/2010/main" val="1658239973"/>
      </p:ext>
    </p:extLst>
  </p:cSld>
  <p:clrMapOvr>
    <a:masterClrMapping/>
  </p:clrMapOvr>
</p:notes>
</file>

<file path=ppt/notesSlides/notesSlide3.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sz="1800" dirty="0">
                <a:effectLst/>
                <a:latin typeface="Calibri" panose="020F0502020204030204" pitchFamily="34" charset="0"/>
                <a:ea typeface="Arial" panose="020B0604020202020204" pitchFamily="34" charset="0"/>
              </a:rPr>
              <a:t>I concetti chiave dell'apprendimento basato sulle competenze nell'istruzione e formazione professionale. Questi concetti sono gli elementi fondamentali che utilizzeremo nelle prossime lezioni. Al termine di questa lezione, lo studente comprenderà il concetto di istruzione e formazione professionale, il modo in cui le competenze possono essere descritte in un livello settoriale che comprende abilità, conoscenze di base e attitudini, e vedrà come queste si inseriscono in diversi tipi di profili di competenza.</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p:cNvSpPr>
            <a:spLocks noGrp="1"/>
          </p:cNvSpPr>
          <p:nvPr>
            <p:ph type="sldNum" sz="quarter" idx="5"/>
          </p:nvPr>
        </p:nvSpPr>
        <p:spPr/>
        <p:txBody>
          <a:bodyPr/>
          <a:lstStyle/>
          <a:p>
            <a:fld id="{D274D5D8-74C3-4A38-835E-EC8AAD529D29}" type="slidenum">
              <a:rPr lang="el-GR" smtClean="0"/>
              <a:t>4</a:t>
            </a:fld>
            <a:endParaRPr lang="el-GR"/>
          </a:p>
        </p:txBody>
      </p:sp>
    </p:spTree>
    <p:extLst>
      <p:ext uri="{BB962C8B-B14F-4D97-AF65-F5344CB8AC3E}">
        <p14:creationId xmlns:p14="http://schemas.microsoft.com/office/powerpoint/2010/main" val="3045078047"/>
      </p:ext>
    </p:extLst>
  </p:cSld>
  <p:clrMapOvr>
    <a:masterClrMapping/>
  </p:clrMapOvr>
</p:notes>
</file>

<file path=ppt/notesSlides/notesSlide30.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DEC37-18ED-88DD-6951-6C55E8754041}"/>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F0C5A094-CD77-A2CA-2558-3425CA22D6E2}"/>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90EE5DA-2742-4636-F189-20BDB3A87837}"/>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E1E6F49E-4960-EDCA-EB3C-9C75C274B123}"/>
              </a:ext>
            </a:extLst>
          </p:cNvPr>
          <p:cNvSpPr>
            <a:spLocks noGrp="1"/>
          </p:cNvSpPr>
          <p:nvPr>
            <p:ph type="sldNum" sz="quarter" idx="5"/>
          </p:nvPr>
        </p:nvSpPr>
        <p:spPr/>
        <p:txBody>
          <a:bodyPr/>
          <a:lstStyle/>
          <a:p>
            <a:fld id="{D274D5D8-74C3-4A38-835E-EC8AAD529D29}" type="slidenum">
              <a:rPr lang="el-GR" smtClean="0"/>
              <a:t>32</a:t>
            </a:fld>
            <a:endParaRPr lang="el-GR"/>
          </a:p>
        </p:txBody>
      </p:sp>
    </p:spTree>
    <p:extLst>
      <p:ext uri="{BB962C8B-B14F-4D97-AF65-F5344CB8AC3E}">
        <p14:creationId xmlns:p14="http://schemas.microsoft.com/office/powerpoint/2010/main" val="3426744760"/>
      </p:ext>
    </p:extLst>
  </p:cSld>
  <p:clrMapOvr>
    <a:masterClrMapping/>
  </p:clrMapOvr>
</p:notes>
</file>

<file path=ppt/notesSlides/notesSlide31.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837C0-C8E2-31C6-25E4-0CFBD519E7BF}"/>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4484BBD9-0358-B35C-7130-53446F7CC38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5D431969-56CD-DD99-5074-582ECFF74087}"/>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Questa attività favorisce la riflessione sullo stile e sugli approcci del formatore</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6ADA4F27-A337-3350-2307-2EBA15D59238}"/>
              </a:ext>
            </a:extLst>
          </p:cNvPr>
          <p:cNvSpPr>
            <a:spLocks noGrp="1"/>
          </p:cNvSpPr>
          <p:nvPr>
            <p:ph type="sldNum" sz="quarter" idx="5"/>
          </p:nvPr>
        </p:nvSpPr>
        <p:spPr/>
        <p:txBody>
          <a:bodyPr/>
          <a:lstStyle/>
          <a:p>
            <a:fld id="{D274D5D8-74C3-4A38-835E-EC8AAD529D29}" type="slidenum">
              <a:rPr lang="el-GR" smtClean="0"/>
              <a:t>33</a:t>
            </a:fld>
            <a:endParaRPr lang="el-GR"/>
          </a:p>
        </p:txBody>
      </p:sp>
    </p:spTree>
    <p:extLst>
      <p:ext uri="{BB962C8B-B14F-4D97-AF65-F5344CB8AC3E}">
        <p14:creationId xmlns:p14="http://schemas.microsoft.com/office/powerpoint/2010/main" val="3342831490"/>
      </p:ext>
    </p:extLst>
  </p:cSld>
  <p:clrMapOvr>
    <a:masterClrMapping/>
  </p:clrMapOvr>
</p:notes>
</file>

<file path=ppt/notesSlides/notesSlide32.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EF41D-A257-AA5E-B7FF-8EE711659B42}"/>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C29A111-D2E3-CDC8-DD18-0B8D2326C54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588D6396-74C6-361F-5D27-5C83D86D7D72}"/>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DD81300F-986D-B74F-97F5-E3BBC882A698}"/>
              </a:ext>
            </a:extLst>
          </p:cNvPr>
          <p:cNvSpPr>
            <a:spLocks noGrp="1"/>
          </p:cNvSpPr>
          <p:nvPr>
            <p:ph type="sldNum" sz="quarter" idx="5"/>
          </p:nvPr>
        </p:nvSpPr>
        <p:spPr/>
        <p:txBody>
          <a:bodyPr/>
          <a:lstStyle/>
          <a:p>
            <a:fld id="{D274D5D8-74C3-4A38-835E-EC8AAD529D29}" type="slidenum">
              <a:rPr lang="el-GR" smtClean="0"/>
              <a:t>34</a:t>
            </a:fld>
            <a:endParaRPr lang="el-GR"/>
          </a:p>
        </p:txBody>
      </p:sp>
    </p:spTree>
    <p:extLst>
      <p:ext uri="{BB962C8B-B14F-4D97-AF65-F5344CB8AC3E}">
        <p14:creationId xmlns:p14="http://schemas.microsoft.com/office/powerpoint/2010/main" val="3735052116"/>
      </p:ext>
    </p:extLst>
  </p:cSld>
  <p:clrMapOvr>
    <a:masterClrMapping/>
  </p:clrMapOvr>
</p:notes>
</file>

<file path=ppt/notesSlides/notesSlide33.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5A423-B2D3-0CC6-699F-4622D49D86C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15F67D0-C404-E218-77D5-288E553E96C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AC122E13-2154-0C32-5F15-496D3358C2AA}"/>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Questa attività favorisce la riflessione sul rapporto con lo studente</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BAD5D46-EB1B-5367-C873-3C0573CAB1E5}"/>
              </a:ext>
            </a:extLst>
          </p:cNvPr>
          <p:cNvSpPr>
            <a:spLocks noGrp="1"/>
          </p:cNvSpPr>
          <p:nvPr>
            <p:ph type="sldNum" sz="quarter" idx="5"/>
          </p:nvPr>
        </p:nvSpPr>
        <p:spPr/>
        <p:txBody>
          <a:bodyPr/>
          <a:lstStyle/>
          <a:p>
            <a:fld id="{D274D5D8-74C3-4A38-835E-EC8AAD529D29}" type="slidenum">
              <a:rPr lang="el-GR" smtClean="0"/>
              <a:t>35</a:t>
            </a:fld>
            <a:endParaRPr lang="el-GR"/>
          </a:p>
        </p:txBody>
      </p:sp>
    </p:spTree>
    <p:extLst>
      <p:ext uri="{BB962C8B-B14F-4D97-AF65-F5344CB8AC3E}">
        <p14:creationId xmlns:p14="http://schemas.microsoft.com/office/powerpoint/2010/main" val="1643330703"/>
      </p:ext>
    </p:extLst>
  </p:cSld>
  <p:clrMapOvr>
    <a:masterClrMapping/>
  </p:clrMapOvr>
</p:notes>
</file>

<file path=ppt/notesSlides/notesSlide34.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344C0D-8391-4C16-E412-D08F9384B9A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8BF3C62-77E6-7BF1-5E04-B484B2FAC218}"/>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3820A67A-B0EF-EA51-2D6D-CDB14B2DF7E9}"/>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076A0E77-12CE-FB18-2C31-006D0278FA6F}"/>
              </a:ext>
            </a:extLst>
          </p:cNvPr>
          <p:cNvSpPr>
            <a:spLocks noGrp="1"/>
          </p:cNvSpPr>
          <p:nvPr>
            <p:ph type="sldNum" sz="quarter" idx="5"/>
          </p:nvPr>
        </p:nvSpPr>
        <p:spPr/>
        <p:txBody>
          <a:bodyPr/>
          <a:lstStyle/>
          <a:p>
            <a:fld id="{D274D5D8-74C3-4A38-835E-EC8AAD529D29}" type="slidenum">
              <a:rPr lang="el-GR" smtClean="0"/>
              <a:t>36</a:t>
            </a:fld>
            <a:endParaRPr lang="el-GR"/>
          </a:p>
        </p:txBody>
      </p:sp>
    </p:spTree>
    <p:extLst>
      <p:ext uri="{BB962C8B-B14F-4D97-AF65-F5344CB8AC3E}">
        <p14:creationId xmlns:p14="http://schemas.microsoft.com/office/powerpoint/2010/main" val="165002396"/>
      </p:ext>
    </p:extLst>
  </p:cSld>
  <p:clrMapOvr>
    <a:masterClrMapping/>
  </p:clrMapOvr>
</p:notes>
</file>

<file path=ppt/notesSlides/notesSlide35.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F9D96-9857-4F85-4956-C9090B9C11E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F554200-1C42-1FD9-2106-AB37595E191F}"/>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8638743-763B-D64D-1F32-652527B3A5F3}"/>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Questa attività sostiene la riflessione sull'analisi delle diverse metodologie</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A78D95A9-7CC8-6B35-EBE3-99E05912DD64}"/>
              </a:ext>
            </a:extLst>
          </p:cNvPr>
          <p:cNvSpPr>
            <a:spLocks noGrp="1"/>
          </p:cNvSpPr>
          <p:nvPr>
            <p:ph type="sldNum" sz="quarter" idx="5"/>
          </p:nvPr>
        </p:nvSpPr>
        <p:spPr/>
        <p:txBody>
          <a:bodyPr/>
          <a:lstStyle/>
          <a:p>
            <a:fld id="{D274D5D8-74C3-4A38-835E-EC8AAD529D29}" type="slidenum">
              <a:rPr lang="el-GR" smtClean="0"/>
              <a:t>37</a:t>
            </a:fld>
            <a:endParaRPr lang="el-GR"/>
          </a:p>
        </p:txBody>
      </p:sp>
    </p:spTree>
    <p:extLst>
      <p:ext uri="{BB962C8B-B14F-4D97-AF65-F5344CB8AC3E}">
        <p14:creationId xmlns:p14="http://schemas.microsoft.com/office/powerpoint/2010/main" val="1894950060"/>
      </p:ext>
    </p:extLst>
  </p:cSld>
  <p:clrMapOvr>
    <a:masterClrMapping/>
  </p:clrMapOvr>
</p:notes>
</file>

<file path=ppt/notesSlides/notesSlide36.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1A351-B816-CD23-2CB5-3436C587C8D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A59C59C-AF8D-A000-A9B7-913989974CD1}"/>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58C4A2D2-7BD0-342B-2101-C8CA65ED4015}"/>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FDC0CEE9-79A0-828E-141C-AB5BD5548773}"/>
              </a:ext>
            </a:extLst>
          </p:cNvPr>
          <p:cNvSpPr>
            <a:spLocks noGrp="1"/>
          </p:cNvSpPr>
          <p:nvPr>
            <p:ph type="sldNum" sz="quarter" idx="5"/>
          </p:nvPr>
        </p:nvSpPr>
        <p:spPr/>
        <p:txBody>
          <a:bodyPr/>
          <a:lstStyle/>
          <a:p>
            <a:fld id="{D274D5D8-74C3-4A38-835E-EC8AAD529D29}" type="slidenum">
              <a:rPr lang="el-GR" smtClean="0"/>
              <a:t>38</a:t>
            </a:fld>
            <a:endParaRPr lang="el-GR"/>
          </a:p>
        </p:txBody>
      </p:sp>
    </p:spTree>
    <p:extLst>
      <p:ext uri="{BB962C8B-B14F-4D97-AF65-F5344CB8AC3E}">
        <p14:creationId xmlns:p14="http://schemas.microsoft.com/office/powerpoint/2010/main" val="2581176418"/>
      </p:ext>
    </p:extLst>
  </p:cSld>
  <p:clrMapOvr>
    <a:masterClrMapping/>
  </p:clrMapOvr>
</p:notes>
</file>

<file path=ppt/notesSlides/notesSlide37.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816AF-F731-8411-D40E-70A3AFF9D4E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8149D2F-30F5-3A9B-5168-7EC687276F4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61C1CAE-171D-0DDA-7393-A860C93040F0}"/>
              </a:ext>
            </a:extLst>
          </p:cNvPr>
          <p:cNvSpPr>
            <a:spLocks noGrp="1"/>
          </p:cNvSpPr>
          <p:nvPr>
            <p:ph type="body" idx="1"/>
          </p:nvPr>
        </p:nvSpPr>
        <p:spPr/>
        <p:txBody>
          <a:bodyPr/>
          <a:lstStyle/>
          <a:p>
            <a:r>
              <a:rPr lang="en-US" dirty="0">
                <a:latin typeface="Calibri" panose="020F0502020204030204" pitchFamily="34" charset="0"/>
                <a:ea typeface="Calibri" panose="020F0502020204030204" pitchFamily="34" charset="0"/>
                <a:cs typeface="Calibri" panose="020F0502020204030204" pitchFamily="34" charset="0"/>
              </a:rPr>
              <a:t>Questa attività sostiene la riflessione sul significato di competenza, conoscenza e atteggiamento nel settore</a:t>
            </a:r>
            <a:endParaRPr lang="el-GR"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6066AF11-0756-7EA1-D126-11657656055C}"/>
              </a:ext>
            </a:extLst>
          </p:cNvPr>
          <p:cNvSpPr>
            <a:spLocks noGrp="1"/>
          </p:cNvSpPr>
          <p:nvPr>
            <p:ph type="sldNum" sz="quarter" idx="5"/>
          </p:nvPr>
        </p:nvSpPr>
        <p:spPr/>
        <p:txBody>
          <a:bodyPr/>
          <a:lstStyle/>
          <a:p>
            <a:fld id="{D274D5D8-74C3-4A38-835E-EC8AAD529D29}" type="slidenum">
              <a:rPr lang="el-GR" smtClean="0"/>
              <a:t>39</a:t>
            </a:fld>
            <a:endParaRPr lang="el-GR"/>
          </a:p>
        </p:txBody>
      </p:sp>
    </p:spTree>
    <p:extLst>
      <p:ext uri="{BB962C8B-B14F-4D97-AF65-F5344CB8AC3E}">
        <p14:creationId xmlns:p14="http://schemas.microsoft.com/office/powerpoint/2010/main" val="1951811129"/>
      </p:ext>
    </p:extLst>
  </p:cSld>
  <p:clrMapOvr>
    <a:masterClrMapping/>
  </p:clrMapOvr>
</p:notes>
</file>

<file path=ppt/notesSlides/notesSlide38.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E2D39-7EE6-E55C-0865-328B079F7A3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00BC916-B3A9-1B6F-99A1-B4700A5309E5}"/>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330660D-1F42-D3C6-F00F-892BEE55A5E1}"/>
              </a:ext>
            </a:extLst>
          </p:cNvPr>
          <p:cNvSpPr>
            <a:spLocks noGrp="1"/>
          </p:cNvSpPr>
          <p:nvPr>
            <p:ph type="body" idx="1"/>
          </p:nvPr>
        </p:nvSpPr>
        <p:spPr/>
        <p:txBody>
          <a:bodyPr/>
          <a:lstStyle/>
          <a:p>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EEAA6A46-C6D1-E5E4-E4D0-1F7FE5D4A4B8}"/>
              </a:ext>
            </a:extLst>
          </p:cNvPr>
          <p:cNvSpPr>
            <a:spLocks noGrp="1"/>
          </p:cNvSpPr>
          <p:nvPr>
            <p:ph type="sldNum" sz="quarter" idx="5"/>
          </p:nvPr>
        </p:nvSpPr>
        <p:spPr/>
        <p:txBody>
          <a:bodyPr/>
          <a:lstStyle/>
          <a:p>
            <a:fld id="{D274D5D8-74C3-4A38-835E-EC8AAD529D29}" type="slidenum">
              <a:rPr lang="el-GR" smtClean="0"/>
              <a:t>40</a:t>
            </a:fld>
            <a:endParaRPr lang="el-GR"/>
          </a:p>
        </p:txBody>
      </p:sp>
    </p:spTree>
    <p:extLst>
      <p:ext uri="{BB962C8B-B14F-4D97-AF65-F5344CB8AC3E}">
        <p14:creationId xmlns:p14="http://schemas.microsoft.com/office/powerpoint/2010/main" val="696235565"/>
      </p:ext>
    </p:extLst>
  </p:cSld>
  <p:clrMapOvr>
    <a:masterClrMapping/>
  </p:clrMapOvr>
</p:notes>
</file>

<file path=ppt/notesSlides/notesSlide39.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EFD16-9B1A-82B4-EA52-1A0EBAE9731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70DAB0A-186E-3BDC-D931-AE93BCBBFDAD}"/>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91CFF551-C94A-81B6-2B10-7784C9D15598}"/>
              </a:ext>
            </a:extLst>
          </p:cNvPr>
          <p:cNvSpPr>
            <a:spLocks noGrp="1"/>
          </p:cNvSpPr>
          <p:nvPr>
            <p:ph type="body" idx="1"/>
          </p:nvPr>
        </p:nvSpPr>
        <p:spPr/>
        <p:txBody>
          <a:bodyPr/>
          <a:lstStyle/>
          <a:p>
            <a:r>
              <a:rPr lang="en-US" sz="1100" dirty="0"/>
              <a:t>Rifletti sull'intero percorso di apprendimento!</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A3486D45-3E74-4254-6133-ED90F773DB15}"/>
              </a:ext>
            </a:extLst>
          </p:cNvPr>
          <p:cNvSpPr>
            <a:spLocks noGrp="1"/>
          </p:cNvSpPr>
          <p:nvPr>
            <p:ph type="sldNum" sz="quarter" idx="5"/>
          </p:nvPr>
        </p:nvSpPr>
        <p:spPr/>
        <p:txBody>
          <a:bodyPr/>
          <a:lstStyle/>
          <a:p>
            <a:fld id="{D274D5D8-74C3-4A38-835E-EC8AAD529D29}" type="slidenum">
              <a:rPr lang="el-GR" smtClean="0"/>
              <a:t>41</a:t>
            </a:fld>
            <a:endParaRPr lang="el-GR"/>
          </a:p>
        </p:txBody>
      </p:sp>
    </p:spTree>
    <p:extLst>
      <p:ext uri="{BB962C8B-B14F-4D97-AF65-F5344CB8AC3E}">
        <p14:creationId xmlns:p14="http://schemas.microsoft.com/office/powerpoint/2010/main" val="2342401351"/>
      </p:ext>
    </p:extLst>
  </p:cSld>
  <p:clrMapOvr>
    <a:masterClrMapping/>
  </p:clrMapOvr>
</p:notes>
</file>

<file path=ppt/notesSlides/notesSlide4.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L'istruzione e formazione professionale (IFP) è un percorso formativo progettato per fornire alle persone le competenze specifiche, le conoscenze e l'esperienza pratica necessarie per accedere e avere successo in una determinata occupazione o professione. L'IFP si basa sul principio dell'apprendimento attraverso la pratica, integrando sia le basi teoriche che l'esperienza pratica per preparare gli studenti al mondo del lavoro.</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p:cNvSpPr>
            <a:spLocks noGrp="1"/>
          </p:cNvSpPr>
          <p:nvPr>
            <p:ph type="sldNum" sz="quarter" idx="5"/>
          </p:nvPr>
        </p:nvSpPr>
        <p:spPr/>
        <p:txBody>
          <a:bodyPr/>
          <a:lstStyle/>
          <a:p>
            <a:fld id="{D274D5D8-74C3-4A38-835E-EC8AAD529D29}" type="slidenum">
              <a:rPr lang="el-GR" smtClean="0"/>
              <a:t>5</a:t>
            </a:fld>
            <a:endParaRPr lang="el-GR"/>
          </a:p>
        </p:txBody>
      </p:sp>
    </p:spTree>
    <p:extLst>
      <p:ext uri="{BB962C8B-B14F-4D97-AF65-F5344CB8AC3E}">
        <p14:creationId xmlns:p14="http://schemas.microsoft.com/office/powerpoint/2010/main" val="3334828910"/>
      </p:ext>
    </p:extLst>
  </p:cSld>
  <p:clrMapOvr>
    <a:masterClrMapping/>
  </p:clrMapOvr>
</p:notes>
</file>

<file path=ppt/notesSlides/notesSlide40.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1B334-3019-8B18-B12A-889203B3048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9E678A1-8C91-332B-7F5A-E3097CA9210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FED67F25-3FF5-57B2-D647-555ABDD58C84}"/>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Approfitta di questo momento per consolidare quanto appreso nel Capitolo 2.</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BE52FE1-0A26-5AB3-31DA-A2631C5FC646}"/>
              </a:ext>
            </a:extLst>
          </p:cNvPr>
          <p:cNvSpPr>
            <a:spLocks noGrp="1"/>
          </p:cNvSpPr>
          <p:nvPr>
            <p:ph type="sldNum" sz="quarter" idx="5"/>
          </p:nvPr>
        </p:nvSpPr>
        <p:spPr/>
        <p:txBody>
          <a:bodyPr/>
          <a:lstStyle/>
          <a:p>
            <a:fld id="{D274D5D8-74C3-4A38-835E-EC8AAD529D29}" type="slidenum">
              <a:rPr lang="el-GR" smtClean="0"/>
              <a:t>42</a:t>
            </a:fld>
            <a:endParaRPr lang="el-GR"/>
          </a:p>
        </p:txBody>
      </p:sp>
    </p:spTree>
    <p:extLst>
      <p:ext uri="{BB962C8B-B14F-4D97-AF65-F5344CB8AC3E}">
        <p14:creationId xmlns:p14="http://schemas.microsoft.com/office/powerpoint/2010/main" val="2421558261"/>
      </p:ext>
    </p:extLst>
  </p:cSld>
  <p:clrMapOvr>
    <a:masterClrMapping/>
  </p:clrMapOvr>
</p:notes>
</file>

<file path=ppt/notesSlides/notesSlide5.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434361-4497-92C0-FAD0-EC6988CDADBD}"/>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3BBDE3AE-CB5B-2E82-E378-D6E17E57265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9E58C28F-1705-BA0F-BE49-4AADE1085F4E}"/>
              </a:ext>
            </a:extLst>
          </p:cNvPr>
          <p:cNvSpPr>
            <a:spLocks noGrp="1"/>
          </p:cNvSpPr>
          <p:nvPr>
            <p:ph type="body" idx="1"/>
          </p:nvPr>
        </p:nvSpPr>
        <p:spPr/>
        <p:txBody>
          <a:bodyPr/>
          <a:lstStyle/>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Uno dei principali vantaggi della formazione professionale è il suo forte legame con il mercato del lavoro. A differenza dei percorsi accademici tradizionali, i programmi di formazione professionale sono progettati in collaborazione con le industrie e i datori di lavoro per garantire che il curriculum rifletta le esigenze e le pratiche attuali. Di conseguenza, i laureati si trovano spesso in una posizione favorevole per entrare nel mondo del lavoro subito dopo aver completato gli studi.</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E3CABEE2-F4F3-9FC4-DEDF-D36FFC7A38DE}"/>
              </a:ext>
            </a:extLst>
          </p:cNvPr>
          <p:cNvSpPr>
            <a:spLocks noGrp="1"/>
          </p:cNvSpPr>
          <p:nvPr>
            <p:ph type="sldNum" sz="quarter" idx="5"/>
          </p:nvPr>
        </p:nvSpPr>
        <p:spPr/>
        <p:txBody>
          <a:bodyPr/>
          <a:lstStyle/>
          <a:p>
            <a:fld id="{D274D5D8-74C3-4A38-835E-EC8AAD529D29}" type="slidenum">
              <a:rPr lang="el-GR" smtClean="0"/>
              <a:t>6</a:t>
            </a:fld>
            <a:endParaRPr lang="el-GR"/>
          </a:p>
        </p:txBody>
      </p:sp>
    </p:spTree>
    <p:extLst>
      <p:ext uri="{BB962C8B-B14F-4D97-AF65-F5344CB8AC3E}">
        <p14:creationId xmlns:p14="http://schemas.microsoft.com/office/powerpoint/2010/main" val="3979285334"/>
      </p:ext>
    </p:extLst>
  </p:cSld>
  <p:clrMapOvr>
    <a:masterClrMapping/>
  </p:clrMapOvr>
</p:notes>
</file>

<file path=ppt/notesSlides/notesSlide6.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C6826-FF37-D18D-DDFE-8E113A39C7E8}"/>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D3743F0-077F-CCE6-4A78-11C1962EFA2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FB8E880-7DCF-A7B8-393A-956B7D5651DC}"/>
              </a:ext>
            </a:extLst>
          </p:cNvPr>
          <p:cNvSpPr>
            <a:spLocks noGrp="1"/>
          </p:cNvSpPr>
          <p:nvPr>
            <p:ph type="body" idx="1"/>
          </p:nvPr>
        </p:nvSpPr>
        <p:spPr/>
        <p:txBody>
          <a:bodyPr/>
          <a:lstStyle/>
          <a:p>
            <a:pPr marL="0" marR="0" lvl="0" indent="0" algn="l" defTabSz="914400" rtl="0" eaLnBrk="1" fontAlgn="auto" latinLnBrk="0" hangingPunct="1">
              <a:lnSpc>
                <a:spcPct val="115000"/>
              </a:lnSpc>
              <a:spcBef>
                <a:spcPts val="600"/>
              </a:spcBef>
              <a:spcAft>
                <a:spcPts val="600"/>
              </a:spcAft>
              <a:buClrTx/>
              <a:buSzTx/>
              <a:buFontTx/>
              <a:buNone/>
              <a:tabLst/>
              <a:defRPr/>
            </a:pPr>
            <a:r>
              <a:rPr lang="en-GB" sz="1800" dirty="0">
                <a:effectLst/>
                <a:latin typeface="Calibri" panose="020F0502020204030204" pitchFamily="34" charset="0"/>
                <a:ea typeface="Arial" panose="020B0604020202020204" pitchFamily="34" charset="0"/>
              </a:rPr>
              <a:t>Le abilità sono la parte pratica della competenza, descrivono ciò che l'individuo è in grado di fare in modo efficace. Una descrizione accurata consente una comprensione coerente in diversi contesti. Esse costituiscono la base della valutazione di una competenza. Se un candidato dimostra di padroneggiare le abilità, possiamo essere certi che padroneggia anche la competenza. Ci riferiamo alla conoscenza in una competenza come fondamento. La conoscenza di base si riferisce alla comprensione teorica e fattuale che sostiene (fondamenta) una performance efficace. Si potrebbe dire che la conoscenza nel contesto di una competenza è basata sulla "necessità di sapere". È il "perché" dietro al "come". La conoscenza sostiene il motivo per cui agiamo come agiamo, include convenzioni, accordi per capirsi a vicenda, tradizioni, buone pratiche e regole, ... Senza questa base, le abilità possono diventare meccaniche o inflessibili. </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Gli atteggiamenti determinano il modo in cui vengono applicate le conoscenze e le abilità.</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DD3818FC-C0FB-6308-2B01-931D83E0D71B}"/>
              </a:ext>
            </a:extLst>
          </p:cNvPr>
          <p:cNvSpPr>
            <a:spLocks noGrp="1"/>
          </p:cNvSpPr>
          <p:nvPr>
            <p:ph type="sldNum" sz="quarter" idx="5"/>
          </p:nvPr>
        </p:nvSpPr>
        <p:spPr/>
        <p:txBody>
          <a:bodyPr/>
          <a:lstStyle/>
          <a:p>
            <a:fld id="{D274D5D8-74C3-4A38-835E-EC8AAD529D29}" type="slidenum">
              <a:rPr lang="el-GR" smtClean="0"/>
              <a:t>7</a:t>
            </a:fld>
            <a:endParaRPr lang="el-GR"/>
          </a:p>
        </p:txBody>
      </p:sp>
    </p:spTree>
    <p:extLst>
      <p:ext uri="{BB962C8B-B14F-4D97-AF65-F5344CB8AC3E}">
        <p14:creationId xmlns:p14="http://schemas.microsoft.com/office/powerpoint/2010/main" val="697879705"/>
      </p:ext>
    </p:extLst>
  </p:cSld>
  <p:clrMapOvr>
    <a:masterClrMapping/>
  </p:clrMapOvr>
</p:notes>
</file>

<file path=ppt/notesSlides/notesSlide7.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C9AD3-9691-A322-23F8-B6B5F405FFC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E01B307-BEF2-23DD-158E-2CD0438D28E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62D7CD8-2F80-C25B-E6EE-61A5140F3A93}"/>
              </a:ext>
            </a:extLst>
          </p:cNvPr>
          <p:cNvSpPr>
            <a:spLocks noGrp="1"/>
          </p:cNvSpPr>
          <p:nvPr>
            <p:ph type="body" idx="1"/>
          </p:nvPr>
        </p:nvSpPr>
        <p:spPr/>
        <p:txBody>
          <a:bodyPr/>
          <a:lstStyle/>
          <a:p>
            <a:pPr>
              <a:lnSpc>
                <a:spcPct val="115000"/>
              </a:lnSpc>
              <a:spcBef>
                <a:spcPts val="600"/>
              </a:spcBef>
              <a:spcAft>
                <a:spcPts val="600"/>
              </a:spcAft>
              <a:buNone/>
            </a:pPr>
            <a:r>
              <a:rPr lang="en-GB" sz="1800" dirty="0">
                <a:effectLst/>
                <a:latin typeface="Calibri" panose="020F0502020204030204" pitchFamily="34" charset="0"/>
                <a:ea typeface="Arial" panose="020B0604020202020204" pitchFamily="34" charset="0"/>
              </a:rPr>
              <a:t>In ogni professione, l'atteggiamento richiesto dipende dalla natura del lavoro e dall'ambiente di lavoro. Non si tratta solo di </a:t>
            </a:r>
            <a:r>
              <a:rPr lang="en-GB" sz="1800" i="1" dirty="0">
                <a:effectLst/>
                <a:latin typeface="Calibri" panose="020F0502020204030204" pitchFamily="34" charset="0"/>
                <a:ea typeface="Arial" panose="020B0604020202020204" pitchFamily="34" charset="0"/>
              </a:rPr>
              <a:t>ciò che </a:t>
            </a:r>
            <a:r>
              <a:rPr lang="en-GB" sz="1800" dirty="0">
                <a:effectLst/>
                <a:latin typeface="Calibri" panose="020F0502020204030204" pitchFamily="34" charset="0"/>
                <a:ea typeface="Arial" panose="020B0604020202020204" pitchFamily="34" charset="0"/>
              </a:rPr>
              <a:t>una persona fa, ma anche </a:t>
            </a:r>
            <a:r>
              <a:rPr lang="en-GB" sz="1800" i="1" dirty="0">
                <a:effectLst/>
                <a:latin typeface="Calibri" panose="020F0502020204030204" pitchFamily="34" charset="0"/>
                <a:ea typeface="Arial" panose="020B0604020202020204" pitchFamily="34" charset="0"/>
              </a:rPr>
              <a:t>di come </a:t>
            </a:r>
            <a:r>
              <a:rPr lang="en-GB" sz="1800" dirty="0">
                <a:effectLst/>
                <a:latin typeface="Calibri" panose="020F0502020204030204" pitchFamily="34" charset="0"/>
                <a:ea typeface="Arial" panose="020B0604020202020204" pitchFamily="34" charset="0"/>
              </a:rPr>
              <a:t>lo fa.</a:t>
            </a:r>
            <a:endParaRPr lang="it-IT" sz="1800" dirty="0">
              <a:effectLst/>
              <a:latin typeface="Arial" panose="020B0604020202020204" pitchFamily="34" charset="0"/>
              <a:ea typeface="Arial" panose="020B0604020202020204" pitchFamily="34" charset="0"/>
            </a:endParaRPr>
          </a:p>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Si pensi a qualcuno che lavora dietro le quinte in un teatro, come un macchinista teatrale. Non basta avere solo competenze tecniche, occorre anche un atteggiamento che rifletta le esigenze, i valori e il contesto del mondo delle arti dello spettacolo. In generale, tutti i lavori, pur comportando il "movimento", richiedono atteggiamenti molto diversi.</a:t>
            </a:r>
            <a:endParaRPr lang="it-IT" sz="1800" dirty="0">
              <a:effectLst/>
              <a:latin typeface="Arial" panose="020B0604020202020204" pitchFamily="34" charset="0"/>
              <a:ea typeface="Arial" panose="020B0604020202020204" pitchFamily="34" charset="0"/>
            </a:endParaRPr>
          </a:p>
          <a:p>
            <a:endParaRPr lang="en-US"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0B90FB69-5095-36A7-B127-093BFDA69DE9}"/>
              </a:ext>
            </a:extLst>
          </p:cNvPr>
          <p:cNvSpPr>
            <a:spLocks noGrp="1"/>
          </p:cNvSpPr>
          <p:nvPr>
            <p:ph type="sldNum" sz="quarter" idx="5"/>
          </p:nvPr>
        </p:nvSpPr>
        <p:spPr/>
        <p:txBody>
          <a:bodyPr/>
          <a:lstStyle/>
          <a:p>
            <a:fld id="{D274D5D8-74C3-4A38-835E-EC8AAD529D29}" type="slidenum">
              <a:rPr lang="el-GR" smtClean="0"/>
              <a:t>8</a:t>
            </a:fld>
            <a:endParaRPr lang="el-GR"/>
          </a:p>
        </p:txBody>
      </p:sp>
    </p:spTree>
    <p:extLst>
      <p:ext uri="{BB962C8B-B14F-4D97-AF65-F5344CB8AC3E}">
        <p14:creationId xmlns:p14="http://schemas.microsoft.com/office/powerpoint/2010/main" val="523748989"/>
      </p:ext>
    </p:extLst>
  </p:cSld>
  <p:clrMapOvr>
    <a:masterClrMapping/>
  </p:clrMapOvr>
</p:notes>
</file>

<file path=ppt/notesSlides/notesSlide8.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C08633-47BC-845E-F5B2-B942BC72376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96D2131-7354-D7D3-F89C-58FDF255457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2B775A9A-3EEC-029F-59F8-B38C40A77E88}"/>
              </a:ext>
            </a:extLst>
          </p:cNvPr>
          <p:cNvSpPr>
            <a:spLocks noGrp="1"/>
          </p:cNvSpPr>
          <p:nvPr>
            <p:ph type="body" idx="1"/>
          </p:nvPr>
        </p:nvSpPr>
        <p:spPr/>
        <p:txBody>
          <a:bodyPr/>
          <a:lstStyle/>
          <a:p>
            <a:pPr>
              <a:lnSpc>
                <a:spcPct val="115000"/>
              </a:lnSpc>
              <a:spcBef>
                <a:spcPts val="600"/>
              </a:spcBef>
              <a:spcAft>
                <a:spcPts val="600"/>
              </a:spcAft>
            </a:pPr>
            <a:r>
              <a:rPr lang="en-US" sz="1800" dirty="0">
                <a:effectLst/>
                <a:latin typeface="Calibri" panose="020F0502020204030204" pitchFamily="34" charset="0"/>
                <a:ea typeface="Arial" panose="020B0604020202020204" pitchFamily="34" charset="0"/>
              </a:rPr>
              <a:t>Storicamente, l'istruzione nelle arti dello spettacolo si è concentrata principalmente sull'artigianato e sull'apprendistato. Sebbene questi aspetti rimangano fondamentali, sono sempre più integrati da modelli educativi ibridi che combinano il tutoraggio di persona con piattaforme di apprendimento online, applicazioni di apprendimento mobile e strumenti digitali immersivi come la realtà virtuale e aumentata. Ad esempio, un lighting designer potrebbe ora formarsi attraverso un software basato sulla simulazione che replica le condizioni del palcoscenico, mentre i drammaturghi possono accedere ad archivi digitalizzati e strumenti di annotazione collaborativa per interagire con copioni e materiali storici in tutti i continenti.</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C4EFDD0E-E651-A127-119B-5FDC93C28287}"/>
              </a:ext>
            </a:extLst>
          </p:cNvPr>
          <p:cNvSpPr>
            <a:spLocks noGrp="1"/>
          </p:cNvSpPr>
          <p:nvPr>
            <p:ph type="sldNum" sz="quarter" idx="5"/>
          </p:nvPr>
        </p:nvSpPr>
        <p:spPr/>
        <p:txBody>
          <a:bodyPr/>
          <a:lstStyle/>
          <a:p>
            <a:fld id="{D274D5D8-74C3-4A38-835E-EC8AAD529D29}" type="slidenum">
              <a:rPr lang="el-GR" smtClean="0"/>
              <a:t>9</a:t>
            </a:fld>
            <a:endParaRPr lang="el-GR"/>
          </a:p>
        </p:txBody>
      </p:sp>
    </p:spTree>
    <p:extLst>
      <p:ext uri="{BB962C8B-B14F-4D97-AF65-F5344CB8AC3E}">
        <p14:creationId xmlns:p14="http://schemas.microsoft.com/office/powerpoint/2010/main" val="507220027"/>
      </p:ext>
    </p:extLst>
  </p:cSld>
  <p:clrMapOvr>
    <a:masterClrMapping/>
  </p:clrMapOvr>
</p:notes>
</file>

<file path=ppt/notesSlides/notesSlide9.xml><?xml version="1.0" encoding="utf-8"?>
<p:notes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74B59C-EED7-6D7B-1A81-E1D17CFBB4A0}"/>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270FC4FE-E476-7D3D-A8F2-87A35B3B6CD3}"/>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4857A93-C720-D299-52BE-0B97345B98F0}"/>
              </a:ext>
            </a:extLst>
          </p:cNvPr>
          <p:cNvSpPr>
            <a:spLocks noGrp="1"/>
          </p:cNvSpPr>
          <p:nvPr>
            <p:ph type="body" idx="1"/>
          </p:nvPr>
        </p:nvSpPr>
        <p:spPr/>
        <p:txBody>
          <a:bodyPr/>
          <a:lstStyle/>
          <a:p>
            <a:pPr>
              <a:lnSpc>
                <a:spcPct val="115000"/>
              </a:lnSpc>
              <a:spcBef>
                <a:spcPts val="600"/>
              </a:spcBef>
              <a:spcAft>
                <a:spcPts val="600"/>
              </a:spcAft>
            </a:pPr>
            <a:r>
              <a:rPr lang="en-GB" sz="1800" dirty="0">
                <a:effectLst/>
                <a:latin typeface="Calibri" panose="020F0502020204030204" pitchFamily="34" charset="0"/>
                <a:ea typeface="Arial" panose="020B0604020202020204" pitchFamily="34" charset="0"/>
              </a:rPr>
              <a:t>Il processo di apprendimento comprende tutte le fasi che intercorrono tra la scelta iniziale dello studente e la certificazione o qualifica finale dello stesso. Esso include non solo l'erogazione dell'istruzione e della formazione, ma anche lo sviluppo dei corsi, l'organizzazione del contesto educativo e il coaching e il mentoring dello studente.</a:t>
            </a:r>
            <a:endParaRPr lang="it-IT" sz="1800" dirty="0">
              <a:effectLst/>
              <a:latin typeface="Arial" panose="020B0604020202020204" pitchFamily="34" charset="0"/>
              <a:ea typeface="Arial" panose="020B0604020202020204" pitchFamily="34" charset="0"/>
            </a:endParaRPr>
          </a:p>
        </p:txBody>
      </p:sp>
      <p:sp>
        <p:nvSpPr>
          <p:cNvPr id="4" name="Θέση αριθμού διαφάνειας 3">
            <a:extLst>
              <a:ext uri="{FF2B5EF4-FFF2-40B4-BE49-F238E27FC236}">
                <a16:creationId xmlns:a16="http://schemas.microsoft.com/office/drawing/2014/main" id="{4BF9801C-A1CA-A69B-F3B9-B2839F17F04B}"/>
              </a:ext>
            </a:extLst>
          </p:cNvPr>
          <p:cNvSpPr>
            <a:spLocks noGrp="1"/>
          </p:cNvSpPr>
          <p:nvPr>
            <p:ph type="sldNum" sz="quarter" idx="5"/>
          </p:nvPr>
        </p:nvSpPr>
        <p:spPr/>
        <p:txBody>
          <a:bodyPr/>
          <a:lstStyle/>
          <a:p>
            <a:fld id="{D274D5D8-74C3-4A38-835E-EC8AAD529D29}" type="slidenum">
              <a:rPr lang="el-GR" smtClean="0"/>
              <a:t>10</a:t>
            </a:fld>
            <a:endParaRPr lang="el-GR"/>
          </a:p>
        </p:txBody>
      </p:sp>
    </p:spTree>
    <p:extLst>
      <p:ext uri="{BB962C8B-B14F-4D97-AF65-F5344CB8AC3E}">
        <p14:creationId xmlns:p14="http://schemas.microsoft.com/office/powerpoint/2010/main" val="3430271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Clicca per modificare lo stile del titolo principale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Clicca per modificare gli stili del testo principale</a:t>
            </a:r>
          </a:p>
          <a:p>
            <a:pPr lvl="1"/>
            <a:r>
              <a:rPr lang="en-US"/>
              <a:t>Secondo livello</a:t>
            </a:r>
          </a:p>
          <a:p>
            <a:pPr lvl="2"/>
            <a:r>
              <a:rPr lang="en-US"/>
              <a:t>Terzo livello</a:t>
            </a:r>
          </a:p>
          <a:p>
            <a:pPr lvl="3"/>
            <a:r>
              <a:rPr lang="en-US"/>
              <a:t>Quarto livello</a:t>
            </a:r>
          </a:p>
          <a:p>
            <a:pPr lvl="4"/>
            <a:r>
              <a:rPr lang="en-US"/>
              <a:t>Quinto livello</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t>27/10/2025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2.png"/><Relationship Id="rId7" Type="http://schemas.openxmlformats.org/officeDocument/2006/relationships/image" Target="../media/image16.png"/><Relationship Id="rId12" Type="http://schemas.openxmlformats.org/officeDocument/2006/relationships/image" Target="../media/image21.sv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5.svg"/><Relationship Id="rId11" Type="http://schemas.openxmlformats.org/officeDocument/2006/relationships/image" Target="../media/image20.png"/><Relationship Id="rId5" Type="http://schemas.openxmlformats.org/officeDocument/2006/relationships/image" Target="../media/image4.png"/><Relationship Id="rId10" Type="http://schemas.openxmlformats.org/officeDocument/2006/relationships/image" Target="../media/image19.svg"/><Relationship Id="rId4" Type="http://schemas.openxmlformats.org/officeDocument/2006/relationships/image" Target="../media/image3.svg"/><Relationship Id="rId9" Type="http://schemas.openxmlformats.org/officeDocument/2006/relationships/image" Target="../media/image18.png"/></Relationships>
</file>

<file path=ppt/slides/_rels/slide11.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2.png"/><Relationship Id="rId7" Type="http://schemas.openxmlformats.org/officeDocument/2006/relationships/image" Target="../media/image22.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5.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8.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9.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png"/><Relationship Id="rId7" Type="http://schemas.openxmlformats.org/officeDocument/2006/relationships/image" Target="../media/image24.png"/><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2.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0.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png"/><Relationship Id="rId7" Type="http://schemas.openxmlformats.org/officeDocument/2006/relationships/image" Target="../media/image26.png"/><Relationship Id="rId2" Type="http://schemas.openxmlformats.org/officeDocument/2006/relationships/notesSlide" Target="../notesSlides/notesSlide19.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1.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png"/><Relationship Id="rId7" Type="http://schemas.openxmlformats.org/officeDocument/2006/relationships/image" Target="../media/image28.png"/><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2.xml.rels><?xml version="1.0" encoding="UTF-8" standalone="yes"?>
<Relationships xmlns="http://schemas.openxmlformats.org/package/2006/relationships"><Relationship Id="rId8" Type="http://schemas.openxmlformats.org/officeDocument/2006/relationships/image" Target="../media/image31.svg"/><Relationship Id="rId3" Type="http://schemas.openxmlformats.org/officeDocument/2006/relationships/image" Target="../media/image2.png"/><Relationship Id="rId7" Type="http://schemas.openxmlformats.org/officeDocument/2006/relationships/image" Target="../media/image30.png"/><Relationship Id="rId2" Type="http://schemas.openxmlformats.org/officeDocument/2006/relationships/notesSlide" Target="../notesSlides/notesSlide2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3.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png"/><Relationship Id="rId7" Type="http://schemas.openxmlformats.org/officeDocument/2006/relationships/image" Target="../media/image32.png"/><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5.xml.rels><?xml version="1.0" encoding="UTF-8" standalone="yes"?>
<Relationships xmlns="http://schemas.openxmlformats.org/package/2006/relationships"><Relationship Id="rId8" Type="http://schemas.openxmlformats.org/officeDocument/2006/relationships/image" Target="../media/image35.svg"/><Relationship Id="rId3" Type="http://schemas.openxmlformats.org/officeDocument/2006/relationships/image" Target="../media/image2.png"/><Relationship Id="rId7" Type="http://schemas.openxmlformats.org/officeDocument/2006/relationships/image" Target="../media/image34.png"/><Relationship Id="rId2" Type="http://schemas.openxmlformats.org/officeDocument/2006/relationships/notesSlide" Target="../notesSlides/notesSlide24.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36.png"/><Relationship Id="rId2" Type="http://schemas.openxmlformats.org/officeDocument/2006/relationships/notesSlide" Target="../notesSlides/notesSlide26.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8.xml.rels><?xml version="1.0" encoding="UTF-8" standalone="yes"?>
<Relationships xmlns="http://schemas.openxmlformats.org/package/2006/relationships"><Relationship Id="rId8" Type="http://schemas.openxmlformats.org/officeDocument/2006/relationships/image" Target="../media/image38.svg"/><Relationship Id="rId3" Type="http://schemas.openxmlformats.org/officeDocument/2006/relationships/image" Target="../media/image2.png"/><Relationship Id="rId7" Type="http://schemas.openxmlformats.org/officeDocument/2006/relationships/image" Target="../media/image37.png"/><Relationship Id="rId2" Type="http://schemas.openxmlformats.org/officeDocument/2006/relationships/notesSlide" Target="../notesSlides/notesSlide27.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3.svg"/></Relationships>
</file>

<file path=ppt/slides/_rels/slide30.xml.rels><?xml version="1.0" encoding="UTF-8" standalone="yes"?>
<Relationships xmlns="http://schemas.openxmlformats.org/package/2006/relationships"><Relationship Id="rId3" Type="http://schemas.openxmlformats.org/officeDocument/2006/relationships/image" Target="../media/image40.svg"/><Relationship Id="rId2" Type="http://schemas.openxmlformats.org/officeDocument/2006/relationships/image" Target="../media/image39.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2.xml.rels><?xml version="1.0" encoding="UTF-8" standalone="yes"?>
<Relationships xmlns="http://schemas.openxmlformats.org/package/2006/relationships"><Relationship Id="rId8" Type="http://schemas.openxmlformats.org/officeDocument/2006/relationships/image" Target="../media/image42.svg"/><Relationship Id="rId3" Type="http://schemas.openxmlformats.org/officeDocument/2006/relationships/image" Target="../media/image2.png"/><Relationship Id="rId7" Type="http://schemas.openxmlformats.org/officeDocument/2006/relationships/image" Target="../media/image41.png"/><Relationship Id="rId2" Type="http://schemas.openxmlformats.org/officeDocument/2006/relationships/notesSlide" Target="../notesSlides/notesSlide30.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4.xml.rels><?xml version="1.0" encoding="UTF-8" standalone="yes"?>
<Relationships xmlns="http://schemas.openxmlformats.org/package/2006/relationships"><Relationship Id="rId8" Type="http://schemas.openxmlformats.org/officeDocument/2006/relationships/image" Target="../media/image44.svg"/><Relationship Id="rId3" Type="http://schemas.openxmlformats.org/officeDocument/2006/relationships/image" Target="../media/image2.png"/><Relationship Id="rId7" Type="http://schemas.openxmlformats.org/officeDocument/2006/relationships/image" Target="../media/image43.png"/><Relationship Id="rId2" Type="http://schemas.openxmlformats.org/officeDocument/2006/relationships/notesSlide" Target="../notesSlides/notesSlide32.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6.xml.rels><?xml version="1.0" encoding="UTF-8" standalone="yes"?>
<Relationships xmlns="http://schemas.openxmlformats.org/package/2006/relationships"><Relationship Id="rId8" Type="http://schemas.openxmlformats.org/officeDocument/2006/relationships/image" Target="../media/image46.svg"/><Relationship Id="rId3" Type="http://schemas.openxmlformats.org/officeDocument/2006/relationships/image" Target="../media/image2.png"/><Relationship Id="rId7" Type="http://schemas.openxmlformats.org/officeDocument/2006/relationships/image" Target="../media/image45.png"/><Relationship Id="rId2" Type="http://schemas.openxmlformats.org/officeDocument/2006/relationships/notesSlide" Target="../notesSlides/notesSlide34.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8.xml.rels><?xml version="1.0" encoding="UTF-8" standalone="yes"?>
<Relationships xmlns="http://schemas.openxmlformats.org/package/2006/relationships"><Relationship Id="rId8" Type="http://schemas.openxmlformats.org/officeDocument/2006/relationships/image" Target="../media/image48.svg"/><Relationship Id="rId3" Type="http://schemas.openxmlformats.org/officeDocument/2006/relationships/image" Target="../media/image2.png"/><Relationship Id="rId7" Type="http://schemas.openxmlformats.org/officeDocument/2006/relationships/image" Target="../media/image47.png"/><Relationship Id="rId2" Type="http://schemas.openxmlformats.org/officeDocument/2006/relationships/notesSlide" Target="../notesSlides/notesSlide36.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2.png"/><Relationship Id="rId7"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0.xml.rels><?xml version="1.0" encoding="UTF-8" standalone="yes"?>
<Relationships xmlns="http://schemas.openxmlformats.org/package/2006/relationships"><Relationship Id="rId8" Type="http://schemas.openxmlformats.org/officeDocument/2006/relationships/image" Target="../media/image50.svg"/><Relationship Id="rId3" Type="http://schemas.openxmlformats.org/officeDocument/2006/relationships/image" Target="../media/image2.png"/><Relationship Id="rId7" Type="http://schemas.openxmlformats.org/officeDocument/2006/relationships/image" Target="../media/image49.png"/><Relationship Id="rId2" Type="http://schemas.openxmlformats.org/officeDocument/2006/relationships/notesSlide" Target="../notesSlides/notesSlide38.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7.xml"/><Relationship Id="rId6" Type="http://schemas.openxmlformats.org/officeDocument/2006/relationships/image" Target="../media/image52.svg"/><Relationship Id="rId5" Type="http://schemas.openxmlformats.org/officeDocument/2006/relationships/image" Target="../media/image4.png"/><Relationship Id="rId4" Type="http://schemas.openxmlformats.org/officeDocument/2006/relationships/image" Target="../media/image51.svg"/></Relationships>
</file>

<file path=ppt/slides/_rels/slide43.xml.rels><?xml version="1.0" encoding="UTF-8" standalone="yes"?>
<Relationships xmlns="http://schemas.openxmlformats.org/package/2006/relationships"><Relationship Id="rId8" Type="http://schemas.openxmlformats.org/officeDocument/2006/relationships/image" Target="../media/image53.png"/><Relationship Id="rId13" Type="http://schemas.openxmlformats.org/officeDocument/2006/relationships/image" Target="../media/image58.png"/><Relationship Id="rId18" Type="http://schemas.openxmlformats.org/officeDocument/2006/relationships/image" Target="../media/image63.png"/><Relationship Id="rId3" Type="http://schemas.openxmlformats.org/officeDocument/2006/relationships/image" Target="../media/image3.svg"/><Relationship Id="rId7" Type="http://schemas.openxmlformats.org/officeDocument/2006/relationships/image" Target="../media/image5.svg"/><Relationship Id="rId12" Type="http://schemas.openxmlformats.org/officeDocument/2006/relationships/image" Target="../media/image57.png"/><Relationship Id="rId17" Type="http://schemas.openxmlformats.org/officeDocument/2006/relationships/image" Target="../media/image62.png"/><Relationship Id="rId2" Type="http://schemas.openxmlformats.org/officeDocument/2006/relationships/image" Target="../media/image2.png"/><Relationship Id="rId16" Type="http://schemas.openxmlformats.org/officeDocument/2006/relationships/image" Target="../media/image61.png"/><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56.png"/><Relationship Id="rId5" Type="http://schemas.openxmlformats.org/officeDocument/2006/relationships/image" Target="../media/image7.svg"/><Relationship Id="rId15" Type="http://schemas.openxmlformats.org/officeDocument/2006/relationships/image" Target="../media/image60.jpeg"/><Relationship Id="rId10" Type="http://schemas.openxmlformats.org/officeDocument/2006/relationships/image" Target="../media/image55.jpeg"/><Relationship Id="rId19" Type="http://schemas.openxmlformats.org/officeDocument/2006/relationships/image" Target="../media/image64.png"/><Relationship Id="rId4" Type="http://schemas.openxmlformats.org/officeDocument/2006/relationships/image" Target="../media/image6.png"/><Relationship Id="rId9" Type="http://schemas.openxmlformats.org/officeDocument/2006/relationships/image" Target="../media/image54.png"/><Relationship Id="rId14" Type="http://schemas.openxmlformats.org/officeDocument/2006/relationships/image" Target="../media/image59.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5.sv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png"/><Relationship Id="rId7"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slide1.xml><?xml version="1.0" encoding="utf-8"?>
<p:sld xmlns:a16="http://schemas.microsoft.com/office/drawing/2014/main" xmlns:a14="http://schemas.microsoft.com/office/drawing/2010/main" xmlns:asvg="http://schemas.microsoft.com/office/drawing/2016/SVG/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Εικόνα 21" descr="Εικόνα που περιέχει κείμενο&#10;&#10;Περιγραφή που δημιουργήθηκε αυτόματα">
            <a:extLst>
              <a:ext uri="{FF2B5EF4-FFF2-40B4-BE49-F238E27FC236}">
                <a16:creationId xmlns:a16="http://schemas.microsoft.com/office/drawing/2014/main" id="{3B753BD0-DD66-424A-1D22-18DAA9330F6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261453" y="834093"/>
            <a:ext cx="7828623" cy="1642407"/>
          </a:xfrm>
          <a:prstGeom prst="rect">
            <a:avLst/>
          </a:prstGeom>
        </p:spPr>
      </p:pic>
      <p:sp>
        <p:nvSpPr>
          <p:cNvPr id="2" name="Freeform 2"/>
          <p:cNvSpPr/>
          <p:nvPr/>
        </p:nvSpPr>
        <p:spPr>
          <a:xfrm rot="-5400000">
            <a:off x="8390496" y="4139492"/>
            <a:ext cx="15426973" cy="6672166"/>
          </a:xfrm>
          <a:custGeom>
            <a:avLst/>
            <a:gdLst/>
            <a:ahLst/>
            <a:cxnLst/>
            <a:rect l="l" t="t" r="r" b="b"/>
            <a:pathLst>
              <a:path w="15426973" h="6672166">
                <a:moveTo>
                  <a:pt x="0" y="0"/>
                </a:moveTo>
                <a:lnTo>
                  <a:pt x="15426973" y="0"/>
                </a:lnTo>
                <a:lnTo>
                  <a:pt x="15426973" y="6672166"/>
                </a:lnTo>
                <a:lnTo>
                  <a:pt x="0" y="6672166"/>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p:cNvSpPr/>
          <p:nvPr/>
        </p:nvSpPr>
        <p:spPr>
          <a:xfrm rot="-2874349" flipV="1">
            <a:off x="7698158" y="6692029"/>
            <a:ext cx="15426973" cy="6672166"/>
          </a:xfrm>
          <a:custGeom>
            <a:avLst/>
            <a:gdLst/>
            <a:ahLst/>
            <a:cxnLst/>
            <a:rect l="l" t="t" r="r" b="b"/>
            <a:pathLst>
              <a:path w="15426973" h="6672166">
                <a:moveTo>
                  <a:pt x="0" y="6672166"/>
                </a:moveTo>
                <a:lnTo>
                  <a:pt x="15426973" y="6672166"/>
                </a:lnTo>
                <a:lnTo>
                  <a:pt x="15426973" y="0"/>
                </a:lnTo>
                <a:lnTo>
                  <a:pt x="0" y="0"/>
                </a:lnTo>
                <a:lnTo>
                  <a:pt x="0" y="6672166"/>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4" name="Freeform 4"/>
          <p:cNvSpPr/>
          <p:nvPr/>
        </p:nvSpPr>
        <p:spPr>
          <a:xfrm>
            <a:off x="-596817" y="-735710"/>
            <a:ext cx="2199515" cy="2199515"/>
          </a:xfrm>
          <a:custGeom>
            <a:avLst/>
            <a:gdLst/>
            <a:ahLst/>
            <a:cxnLst/>
            <a:rect l="l" t="t" r="r" b="b"/>
            <a:pathLst>
              <a:path w="2199515" h="2199515">
                <a:moveTo>
                  <a:pt x="0" y="0"/>
                </a:moveTo>
                <a:lnTo>
                  <a:pt x="2199516" y="0"/>
                </a:lnTo>
                <a:lnTo>
                  <a:pt x="2199516" y="2199515"/>
                </a:lnTo>
                <a:lnTo>
                  <a:pt x="0" y="2199515"/>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Freeform 5"/>
          <p:cNvSpPr/>
          <p:nvPr/>
        </p:nvSpPr>
        <p:spPr>
          <a:xfrm>
            <a:off x="12184342" y="7475575"/>
            <a:ext cx="2009598" cy="2009598"/>
          </a:xfrm>
          <a:custGeom>
            <a:avLst/>
            <a:gdLst/>
            <a:ahLst/>
            <a:cxnLst/>
            <a:rect l="l" t="t" r="r" b="b"/>
            <a:pathLst>
              <a:path w="2009598" h="2009598">
                <a:moveTo>
                  <a:pt x="0" y="0"/>
                </a:moveTo>
                <a:lnTo>
                  <a:pt x="2009599" y="0"/>
                </a:lnTo>
                <a:lnTo>
                  <a:pt x="2009599" y="2009599"/>
                </a:lnTo>
                <a:lnTo>
                  <a:pt x="0" y="2009599"/>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l-GR"/>
          </a:p>
        </p:txBody>
      </p:sp>
      <p:sp>
        <p:nvSpPr>
          <p:cNvPr id="6" name="Freeform 6"/>
          <p:cNvSpPr/>
          <p:nvPr/>
        </p:nvSpPr>
        <p:spPr>
          <a:xfrm>
            <a:off x="1949020" y="194513"/>
            <a:ext cx="4966112" cy="2607924"/>
          </a:xfrm>
          <a:custGeom>
            <a:avLst/>
            <a:gdLst/>
            <a:ahLst/>
            <a:cxnLst/>
            <a:rect l="l" t="t" r="r" b="b"/>
            <a:pathLst>
              <a:path w="8961910" h="4869664">
                <a:moveTo>
                  <a:pt x="0" y="0"/>
                </a:moveTo>
                <a:lnTo>
                  <a:pt x="8961910" y="0"/>
                </a:lnTo>
                <a:lnTo>
                  <a:pt x="8961910" y="4869664"/>
                </a:lnTo>
                <a:lnTo>
                  <a:pt x="0" y="4869664"/>
                </a:lnTo>
                <a:lnTo>
                  <a:pt x="0" y="0"/>
                </a:lnTo>
                <a:close/>
              </a:path>
            </a:pathLst>
          </a:custGeom>
          <a:blipFill>
            <a:blip r:embed="rId9"/>
            <a:stretch>
              <a:fillRect/>
            </a:stretch>
          </a:blipFill>
        </p:spPr>
        <p:txBody>
          <a:bodyPr/>
          <a:lstStyle/>
          <a:p>
            <a:endParaRPr lang="el-GR"/>
          </a:p>
        </p:txBody>
      </p:sp>
      <p:sp>
        <p:nvSpPr>
          <p:cNvPr id="24" name="Text Box 4">
            <a:extLst>
              <a:ext uri="{FF2B5EF4-FFF2-40B4-BE49-F238E27FC236}">
                <a16:creationId xmlns:a16="http://schemas.microsoft.com/office/drawing/2014/main" id="{02D60612-AE9C-054B-30ED-9AA1A3B64353}"/>
              </a:ext>
            </a:extLst>
          </p:cNvPr>
          <p:cNvSpPr txBox="1">
            <a:spLocks noChangeArrowheads="1"/>
          </p:cNvSpPr>
          <p:nvPr/>
        </p:nvSpPr>
        <p:spPr bwMode="auto">
          <a:xfrm>
            <a:off x="340866" y="6591300"/>
            <a:ext cx="7356305" cy="1019093"/>
          </a:xfrm>
          <a:prstGeom prst="rect">
            <a:avLst/>
          </a:prstGeom>
          <a:solidFill>
            <a:srgbClr val="FFFFFF"/>
          </a:solidFill>
          <a:ln w="9525">
            <a:solidFill>
              <a:schemeClr val="bg1">
                <a:lumMod val="100000"/>
                <a:lumOff val="0"/>
              </a:schemeClr>
            </a:solidFill>
            <a:miter lim="800000"/>
            <a:headEnd/>
            <a:tailEnd/>
          </a:ln>
        </p:spPr>
        <p:txBody>
          <a:bodyPr rot="0" vert="horz" wrap="square" lIns="91440" tIns="45720" rIns="91440" bIns="45720" anchor="t" anchorCtr="0" upright="1">
            <a:noAutofit/>
          </a:bodyPr>
          <a:lstStyle/>
          <a:p>
            <a:pPr marL="12700">
              <a:lnSpc>
                <a:spcPts val="3430"/>
              </a:lnSpc>
              <a:spcBef>
                <a:spcPts val="300"/>
              </a:spcBef>
              <a:spcAft>
                <a:spcPts val="300"/>
              </a:spcAft>
            </a:pPr>
            <a:r>
              <a:rPr lang="en-US" sz="6000" b="1" dirty="0">
                <a:solidFill>
                  <a:srgbClr val="04A6C2"/>
                </a:solidFill>
                <a:effectLst/>
                <a:latin typeface="+mj-lt"/>
                <a:ea typeface="Tahoma" panose="020B0604030504040204" pitchFamily="34" charset="0"/>
                <a:cs typeface="Tahoma" panose="020B0604030504040204" pitchFamily="34" charset="0"/>
              </a:rPr>
              <a:t>Capitolo 1</a:t>
            </a:r>
            <a:r>
              <a:rPr lang="en-US" sz="4500" b="1" dirty="0">
                <a:solidFill>
                  <a:srgbClr val="04A6C2"/>
                </a:solidFill>
                <a:effectLst/>
                <a:latin typeface="+mj-lt"/>
                <a:ea typeface="Tahoma" panose="020B0604030504040204" pitchFamily="34" charset="0"/>
                <a:cs typeface="Tahoma" panose="020B0604030504040204" pitchFamily="34" charset="0"/>
              </a:rPr>
              <a:t> </a:t>
            </a:r>
          </a:p>
          <a:p>
            <a:pPr marL="12700">
              <a:lnSpc>
                <a:spcPts val="3430"/>
              </a:lnSpc>
              <a:spcBef>
                <a:spcPts val="300"/>
              </a:spcBef>
              <a:spcAft>
                <a:spcPts val="300"/>
              </a:spcAft>
            </a:pPr>
            <a:r>
              <a:rPr lang="en-US" sz="3000" dirty="0">
                <a:solidFill>
                  <a:srgbClr val="FF0000"/>
                </a:solidFill>
                <a:effectLst/>
                <a:latin typeface="+mj-lt"/>
                <a:ea typeface="Tahoma" panose="020B0604030504040204" pitchFamily="34" charset="0"/>
                <a:cs typeface="Tahoma" panose="020B0604030504040204" pitchFamily="34" charset="0"/>
              </a:rPr>
              <a:t> </a:t>
            </a:r>
            <a:endParaRPr lang="el-GR" sz="3000" dirty="0">
              <a:effectLst/>
              <a:latin typeface="+mj-lt"/>
              <a:ea typeface="Tahoma" panose="020B0604030504040204" pitchFamily="34" charset="0"/>
              <a:cs typeface="Tahoma" panose="020B0604030504040204" pitchFamily="34" charset="0"/>
            </a:endParaRPr>
          </a:p>
          <a:p>
            <a:pPr>
              <a:spcBef>
                <a:spcPts val="300"/>
              </a:spcBef>
              <a:spcAft>
                <a:spcPts val="300"/>
              </a:spcAft>
            </a:pPr>
            <a:r>
              <a:rPr lang="en-US" sz="3000" dirty="0">
                <a:solidFill>
                  <a:srgbClr val="FF0000"/>
                </a:solidFill>
                <a:effectLst/>
                <a:latin typeface="+mj-lt"/>
                <a:ea typeface="Tahoma" panose="020B0604030504040204" pitchFamily="34" charset="0"/>
                <a:cs typeface="Tahoma" panose="020B0604030504040204" pitchFamily="34" charset="0"/>
              </a:rPr>
              <a:t> </a:t>
            </a:r>
            <a:endParaRPr lang="el-GR" sz="3000" dirty="0">
              <a:effectLst/>
              <a:latin typeface="+mj-lt"/>
              <a:ea typeface="Tahoma" panose="020B0604030504040204" pitchFamily="34" charset="0"/>
              <a:cs typeface="Tahoma" panose="020B0604030504040204" pitchFamily="34" charset="0"/>
            </a:endParaRPr>
          </a:p>
          <a:p>
            <a:pPr>
              <a:spcBef>
                <a:spcPts val="300"/>
              </a:spcBef>
              <a:spcAft>
                <a:spcPts val="300"/>
              </a:spcAft>
            </a:pPr>
            <a:r>
              <a:rPr lang="en-GB" sz="3000" dirty="0">
                <a:solidFill>
                  <a:srgbClr val="FF0000"/>
                </a:solidFill>
                <a:effectLst/>
                <a:latin typeface="+mj-lt"/>
                <a:ea typeface="Tahoma" panose="020B0604030504040204" pitchFamily="34" charset="0"/>
                <a:cs typeface="Tahoma" panose="020B0604030504040204" pitchFamily="34" charset="0"/>
              </a:rPr>
              <a:t> </a:t>
            </a:r>
            <a:endParaRPr lang="el-GR" sz="3000" dirty="0">
              <a:effectLst/>
              <a:latin typeface="+mj-lt"/>
              <a:ea typeface="Tahoma" panose="020B0604030504040204" pitchFamily="34" charset="0"/>
              <a:cs typeface="Tahoma" panose="020B0604030504040204" pitchFamily="34" charset="0"/>
            </a:endParaRPr>
          </a:p>
        </p:txBody>
      </p:sp>
      <p:sp>
        <p:nvSpPr>
          <p:cNvPr id="8" name="TextBox 7">
            <a:extLst>
              <a:ext uri="{FF2B5EF4-FFF2-40B4-BE49-F238E27FC236}">
                <a16:creationId xmlns:a16="http://schemas.microsoft.com/office/drawing/2014/main" id="{EAE4E891-620E-83C7-4AB7-ADF7D0DF2A41}"/>
              </a:ext>
            </a:extLst>
          </p:cNvPr>
          <p:cNvSpPr txBox="1"/>
          <p:nvPr/>
        </p:nvSpPr>
        <p:spPr>
          <a:xfrm>
            <a:off x="340866" y="3645076"/>
            <a:ext cx="11831444" cy="1862048"/>
          </a:xfrm>
          <a:prstGeom prst="rect">
            <a:avLst/>
          </a:prstGeom>
          <a:noFill/>
        </p:spPr>
        <p:txBody>
          <a:bodyPr wrap="square">
            <a:spAutoFit/>
          </a:bodyPr>
          <a:lstStyle/>
          <a:p>
            <a:pPr marL="12700">
              <a:spcBef>
                <a:spcPts val="600"/>
              </a:spcBef>
              <a:spcAft>
                <a:spcPts val="600"/>
              </a:spcAft>
            </a:pPr>
            <a:r>
              <a:rPr lang="en-US" sz="6000" b="1" spc="-30" dirty="0">
                <a:latin typeface="+mj-lt"/>
                <a:ea typeface="Tahoma" panose="020B0604030504040204" pitchFamily="34" charset="0"/>
                <a:cs typeface="Tahoma" panose="020B0604030504040204" pitchFamily="34" charset="0"/>
              </a:rPr>
              <a:t>WP3</a:t>
            </a:r>
          </a:p>
          <a:p>
            <a:pPr marL="12700">
              <a:spcBef>
                <a:spcPts val="600"/>
              </a:spcBef>
              <a:spcAft>
                <a:spcPts val="600"/>
              </a:spcAft>
            </a:pPr>
            <a:r>
              <a:rPr lang="en-US" sz="4500" b="1" spc="-30" dirty="0">
                <a:latin typeface="+mj-lt"/>
                <a:ea typeface="Tahoma" panose="020B0604030504040204" pitchFamily="34" charset="0"/>
                <a:cs typeface="Tahoma" panose="020B0604030504040204" pitchFamily="34" charset="0"/>
              </a:rPr>
              <a:t>Manuale pratico INSPIRE</a:t>
            </a:r>
            <a:endParaRPr lang="el-GR" sz="4500" b="1" spc="-30" dirty="0">
              <a:latin typeface="+mj-lt"/>
              <a:ea typeface="Tahoma" panose="020B0604030504040204" pitchFamily="34" charset="0"/>
              <a:cs typeface="Tahoma" panose="020B0604030504040204" pitchFamily="34" charset="0"/>
            </a:endParaRPr>
          </a:p>
        </p:txBody>
      </p:sp>
      <p:sp>
        <p:nvSpPr>
          <p:cNvPr id="11" name="TextBox 10">
            <a:extLst>
              <a:ext uri="{FF2B5EF4-FFF2-40B4-BE49-F238E27FC236}">
                <a16:creationId xmlns:a16="http://schemas.microsoft.com/office/drawing/2014/main" id="{8D09B27B-AD02-94B6-475A-A3697F903AB9}"/>
              </a:ext>
            </a:extLst>
          </p:cNvPr>
          <p:cNvSpPr txBox="1"/>
          <p:nvPr/>
        </p:nvSpPr>
        <p:spPr>
          <a:xfrm>
            <a:off x="340866" y="7130133"/>
            <a:ext cx="11833058" cy="1477328"/>
          </a:xfrm>
          <a:prstGeom prst="rect">
            <a:avLst/>
          </a:prstGeom>
          <a:noFill/>
        </p:spPr>
        <p:txBody>
          <a:bodyPr wrap="square">
            <a:spAutoFit/>
          </a:bodyPr>
          <a:lstStyle/>
          <a:p>
            <a:pPr marL="12700">
              <a:spcBef>
                <a:spcPts val="300"/>
              </a:spcBef>
              <a:spcAft>
                <a:spcPts val="300"/>
              </a:spcAft>
            </a:pPr>
            <a:r>
              <a:rPr lang="en-US" sz="4500" b="1" dirty="0">
                <a:solidFill>
                  <a:srgbClr val="04A6C2"/>
                </a:solidFill>
                <a:latin typeface="+mj-lt"/>
                <a:ea typeface="Tahoma" panose="020B0604030504040204" pitchFamily="34" charset="0"/>
                <a:cs typeface="Tahoma" panose="020B0604030504040204" pitchFamily="34" charset="0"/>
              </a:rPr>
              <a:t>Pratiche didattiche avanzate per l'apprendimento permanente</a:t>
            </a:r>
            <a:endParaRPr lang="el-GR" sz="4500" b="1" dirty="0">
              <a:solidFill>
                <a:srgbClr val="04A6C2"/>
              </a:solidFill>
              <a:latin typeface="+mj-lt"/>
              <a:ea typeface="Tahoma" panose="020B0604030504040204" pitchFamily="34" charset="0"/>
              <a:cs typeface="Tahoma" panose="020B0604030504040204" pitchFamily="34" charset="0"/>
            </a:endParaRPr>
          </a:p>
        </p:txBody>
      </p:sp>
    </p:spTree>
  </p:cSld>
  <p:clrMapOvr>
    <a:masterClrMapping/>
  </p:clrMapOvr>
</p:sld>
</file>

<file path=ppt/slides/slide10.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8FF80-ADF2-30E3-9802-512BD8BDB95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50DDC1AE-3269-E8D1-D2CE-8552F07C21DE}"/>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2CEA7121-4724-870C-F695-DCD33855C988}"/>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2AB81EA4-2A79-4617-23F7-B2981A22896B}"/>
              </a:ext>
            </a:extLst>
          </p:cNvPr>
          <p:cNvSpPr txBox="1"/>
          <p:nvPr/>
        </p:nvSpPr>
        <p:spPr>
          <a:xfrm>
            <a:off x="1021517" y="978263"/>
            <a:ext cx="15697200" cy="923330"/>
          </a:xfrm>
          <a:prstGeom prst="rect">
            <a:avLst/>
          </a:prstGeom>
          <a:noFill/>
        </p:spPr>
        <p:txBody>
          <a:bodyPr wrap="square">
            <a:spAutoFit/>
          </a:bodyPr>
          <a:lstStyle/>
          <a:p>
            <a:pPr lvl="0" algn="r"/>
            <a:r>
              <a:rPr lang="en-US" sz="5400" b="1" dirty="0"/>
              <a:t>Ruoli</a:t>
            </a:r>
            <a:endParaRPr lang="el-GR" sz="5000" b="1" dirty="0"/>
          </a:p>
        </p:txBody>
      </p:sp>
      <p:sp>
        <p:nvSpPr>
          <p:cNvPr id="10" name="Freeform 219">
            <a:extLst>
              <a:ext uri="{FF2B5EF4-FFF2-40B4-BE49-F238E27FC236}">
                <a16:creationId xmlns:a16="http://schemas.microsoft.com/office/drawing/2014/main" id="{EFA247FC-25BD-5E80-6921-42E2B983B02E}"/>
              </a:ext>
            </a:extLst>
          </p:cNvPr>
          <p:cNvSpPr/>
          <p:nvPr/>
        </p:nvSpPr>
        <p:spPr>
          <a:xfrm rot="5400000">
            <a:off x="12975890" y="3954748"/>
            <a:ext cx="6420565" cy="3153448"/>
          </a:xfrm>
          <a:custGeom>
            <a:avLst/>
            <a:gdLst>
              <a:gd name="connsiteX0" fmla="*/ 0 w 3471899"/>
              <a:gd name="connsiteY0" fmla="*/ 852607 h 1705214"/>
              <a:gd name="connsiteX1" fmla="*/ 852607 w 3471899"/>
              <a:gd name="connsiteY1" fmla="*/ 0 h 1705214"/>
              <a:gd name="connsiteX2" fmla="*/ 3471899 w 3471899"/>
              <a:gd name="connsiteY2" fmla="*/ 0 h 1705214"/>
              <a:gd name="connsiteX3" fmla="*/ 2619292 w 3471899"/>
              <a:gd name="connsiteY3" fmla="*/ 852607 h 1705214"/>
              <a:gd name="connsiteX4" fmla="*/ 2619292 w 3471899"/>
              <a:gd name="connsiteY4" fmla="*/ 1705214 h 1705214"/>
              <a:gd name="connsiteX5" fmla="*/ 852607 w 3471899"/>
              <a:gd name="connsiteY5" fmla="*/ 1705214 h 1705214"/>
              <a:gd name="connsiteX6" fmla="*/ 0 w 3471899"/>
              <a:gd name="connsiteY6" fmla="*/ 852607 h 1705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71899" h="1705214">
                <a:moveTo>
                  <a:pt x="0" y="852607"/>
                </a:moveTo>
                <a:cubicBezTo>
                  <a:pt x="0" y="381725"/>
                  <a:pt x="381725" y="0"/>
                  <a:pt x="852607" y="0"/>
                </a:cubicBezTo>
                <a:lnTo>
                  <a:pt x="3471899" y="0"/>
                </a:lnTo>
                <a:cubicBezTo>
                  <a:pt x="3001017" y="0"/>
                  <a:pt x="2619292" y="381725"/>
                  <a:pt x="2619292" y="852607"/>
                </a:cubicBezTo>
                <a:lnTo>
                  <a:pt x="2619292" y="1705214"/>
                </a:lnTo>
                <a:lnTo>
                  <a:pt x="852607" y="1705214"/>
                </a:lnTo>
                <a:cubicBezTo>
                  <a:pt x="381725" y="1705214"/>
                  <a:pt x="0" y="1323489"/>
                  <a:pt x="0" y="852607"/>
                </a:cubicBezTo>
                <a:close/>
              </a:path>
            </a:pathLst>
          </a:custGeom>
          <a:solidFill>
            <a:srgbClr val="04A6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dirty="0">
              <a:ln w="0"/>
              <a:solidFill>
                <a:schemeClr val="accent1"/>
              </a:solidFill>
              <a:effectLst>
                <a:outerShdw blurRad="38100" dist="25400" dir="5400000" algn="ctr" rotWithShape="0">
                  <a:srgbClr val="6E747A">
                    <a:alpha val="43000"/>
                  </a:srgbClr>
                </a:outerShdw>
              </a:effectLst>
            </a:endParaRPr>
          </a:p>
        </p:txBody>
      </p:sp>
      <p:sp>
        <p:nvSpPr>
          <p:cNvPr id="11" name="Freeform 220">
            <a:extLst>
              <a:ext uri="{FF2B5EF4-FFF2-40B4-BE49-F238E27FC236}">
                <a16:creationId xmlns:a16="http://schemas.microsoft.com/office/drawing/2014/main" id="{4BDEE533-5C71-3AD6-E123-9A1542B5B672}"/>
              </a:ext>
            </a:extLst>
          </p:cNvPr>
          <p:cNvSpPr/>
          <p:nvPr/>
        </p:nvSpPr>
        <p:spPr>
          <a:xfrm>
            <a:off x="9757300" y="7165032"/>
            <a:ext cx="7997299" cy="3153442"/>
          </a:xfrm>
          <a:custGeom>
            <a:avLst/>
            <a:gdLst>
              <a:gd name="connsiteX0" fmla="*/ 1 w 4324506"/>
              <a:gd name="connsiteY0" fmla="*/ 852602 h 1705214"/>
              <a:gd name="connsiteX1" fmla="*/ 1 w 4324506"/>
              <a:gd name="connsiteY1" fmla="*/ 852608 h 1705214"/>
              <a:gd name="connsiteX2" fmla="*/ 145613 w 4324506"/>
              <a:gd name="connsiteY2" fmla="*/ 1329309 h 1705214"/>
              <a:gd name="connsiteX3" fmla="*/ 249723 w 4324506"/>
              <a:gd name="connsiteY3" fmla="*/ 1455492 h 1705214"/>
              <a:gd name="connsiteX4" fmla="*/ 249723 w 4324506"/>
              <a:gd name="connsiteY4" fmla="*/ 1455492 h 1705214"/>
              <a:gd name="connsiteX5" fmla="*/ 0 w 4324506"/>
              <a:gd name="connsiteY5" fmla="*/ 852607 h 1705214"/>
              <a:gd name="connsiteX6" fmla="*/ 1705215 w 4324506"/>
              <a:gd name="connsiteY6" fmla="*/ 0 h 1705214"/>
              <a:gd name="connsiteX7" fmla="*/ 3471899 w 4324506"/>
              <a:gd name="connsiteY7" fmla="*/ 0 h 1705214"/>
              <a:gd name="connsiteX8" fmla="*/ 4324506 w 4324506"/>
              <a:gd name="connsiteY8" fmla="*/ 852607 h 1705214"/>
              <a:gd name="connsiteX9" fmla="*/ 3471899 w 4324506"/>
              <a:gd name="connsiteY9" fmla="*/ 1705214 h 1705214"/>
              <a:gd name="connsiteX10" fmla="*/ 852618 w 4324506"/>
              <a:gd name="connsiteY10" fmla="*/ 1705214 h 1705214"/>
              <a:gd name="connsiteX11" fmla="*/ 939782 w 4324506"/>
              <a:gd name="connsiteY11" fmla="*/ 1700813 h 1705214"/>
              <a:gd name="connsiteX12" fmla="*/ 1705215 w 4324506"/>
              <a:gd name="connsiteY12" fmla="*/ 852608 h 1705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324506" h="1705214">
                <a:moveTo>
                  <a:pt x="1" y="852602"/>
                </a:moveTo>
                <a:lnTo>
                  <a:pt x="1" y="852608"/>
                </a:lnTo>
                <a:cubicBezTo>
                  <a:pt x="1" y="1029188"/>
                  <a:pt x="53681" y="1193232"/>
                  <a:pt x="145613" y="1329309"/>
                </a:cubicBezTo>
                <a:lnTo>
                  <a:pt x="249723" y="1455492"/>
                </a:lnTo>
                <a:lnTo>
                  <a:pt x="249723" y="1455492"/>
                </a:lnTo>
                <a:cubicBezTo>
                  <a:pt x="95431" y="1301200"/>
                  <a:pt x="0" y="1088048"/>
                  <a:pt x="0" y="852607"/>
                </a:cubicBezTo>
                <a:close/>
                <a:moveTo>
                  <a:pt x="1705215" y="0"/>
                </a:moveTo>
                <a:lnTo>
                  <a:pt x="3471899" y="0"/>
                </a:lnTo>
                <a:cubicBezTo>
                  <a:pt x="3942781" y="0"/>
                  <a:pt x="4324506" y="381725"/>
                  <a:pt x="4324506" y="852607"/>
                </a:cubicBezTo>
                <a:cubicBezTo>
                  <a:pt x="4324506" y="1323489"/>
                  <a:pt x="3942781" y="1705214"/>
                  <a:pt x="3471899" y="1705214"/>
                </a:cubicBezTo>
                <a:lnTo>
                  <a:pt x="852618" y="1705214"/>
                </a:lnTo>
                <a:lnTo>
                  <a:pt x="939782" y="1700813"/>
                </a:lnTo>
                <a:cubicBezTo>
                  <a:pt x="1369714" y="1657151"/>
                  <a:pt x="1705215" y="1294060"/>
                  <a:pt x="1705215" y="852608"/>
                </a:cubicBezTo>
                <a:close/>
              </a:path>
            </a:pathLst>
          </a:custGeom>
          <a:solidFill>
            <a:srgbClr val="5699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a:ln w="0"/>
              <a:solidFill>
                <a:schemeClr val="accent1"/>
              </a:solidFill>
              <a:effectLst>
                <a:outerShdw blurRad="38100" dist="25400" dir="5400000" algn="ctr" rotWithShape="0">
                  <a:srgbClr val="6E747A">
                    <a:alpha val="43000"/>
                  </a:srgbClr>
                </a:outerShdw>
              </a:effectLst>
            </a:endParaRPr>
          </a:p>
        </p:txBody>
      </p:sp>
      <p:sp>
        <p:nvSpPr>
          <p:cNvPr id="14" name="Freeform 223">
            <a:extLst>
              <a:ext uri="{FF2B5EF4-FFF2-40B4-BE49-F238E27FC236}">
                <a16:creationId xmlns:a16="http://schemas.microsoft.com/office/drawing/2014/main" id="{D18BDE1E-1D7A-9150-957E-950EC992E820}"/>
              </a:ext>
            </a:extLst>
          </p:cNvPr>
          <p:cNvSpPr/>
          <p:nvPr/>
        </p:nvSpPr>
        <p:spPr>
          <a:xfrm>
            <a:off x="9765597" y="2321188"/>
            <a:ext cx="7535488" cy="3153442"/>
          </a:xfrm>
          <a:custGeom>
            <a:avLst/>
            <a:gdLst>
              <a:gd name="connsiteX0" fmla="*/ 852607 w 4074784"/>
              <a:gd name="connsiteY0" fmla="*/ 0 h 1705214"/>
              <a:gd name="connsiteX1" fmla="*/ 3471899 w 4074784"/>
              <a:gd name="connsiteY1" fmla="*/ 0 h 1705214"/>
              <a:gd name="connsiteX2" fmla="*/ 4074784 w 4074784"/>
              <a:gd name="connsiteY2" fmla="*/ 249723 h 1705214"/>
              <a:gd name="connsiteX3" fmla="*/ 4074784 w 4074784"/>
              <a:gd name="connsiteY3" fmla="*/ 249723 h 1705214"/>
              <a:gd name="connsiteX4" fmla="*/ 3948601 w 4074784"/>
              <a:gd name="connsiteY4" fmla="*/ 145613 h 1705214"/>
              <a:gd name="connsiteX5" fmla="*/ 3471900 w 4074784"/>
              <a:gd name="connsiteY5" fmla="*/ 1 h 1705214"/>
              <a:gd name="connsiteX6" fmla="*/ 2619293 w 4074784"/>
              <a:gd name="connsiteY6" fmla="*/ 852608 h 1705214"/>
              <a:gd name="connsiteX7" fmla="*/ 2619293 w 4074784"/>
              <a:gd name="connsiteY7" fmla="*/ 1705214 h 1705214"/>
              <a:gd name="connsiteX8" fmla="*/ 852607 w 4074784"/>
              <a:gd name="connsiteY8" fmla="*/ 1705214 h 1705214"/>
              <a:gd name="connsiteX9" fmla="*/ 0 w 4074784"/>
              <a:gd name="connsiteY9" fmla="*/ 852607 h 1705214"/>
              <a:gd name="connsiteX10" fmla="*/ 852607 w 4074784"/>
              <a:gd name="connsiteY10" fmla="*/ 0 h 1705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74784" h="1705214">
                <a:moveTo>
                  <a:pt x="852607" y="0"/>
                </a:moveTo>
                <a:lnTo>
                  <a:pt x="3471899" y="0"/>
                </a:lnTo>
                <a:cubicBezTo>
                  <a:pt x="3707340" y="0"/>
                  <a:pt x="3920492" y="95431"/>
                  <a:pt x="4074784" y="249723"/>
                </a:cubicBezTo>
                <a:lnTo>
                  <a:pt x="4074784" y="249723"/>
                </a:lnTo>
                <a:lnTo>
                  <a:pt x="3948601" y="145613"/>
                </a:lnTo>
                <a:cubicBezTo>
                  <a:pt x="3812524" y="53681"/>
                  <a:pt x="3648481" y="1"/>
                  <a:pt x="3471900" y="1"/>
                </a:cubicBezTo>
                <a:cubicBezTo>
                  <a:pt x="3001018" y="1"/>
                  <a:pt x="2619293" y="381726"/>
                  <a:pt x="2619293" y="852608"/>
                </a:cubicBezTo>
                <a:lnTo>
                  <a:pt x="2619293" y="1705214"/>
                </a:lnTo>
                <a:lnTo>
                  <a:pt x="852607" y="1705214"/>
                </a:lnTo>
                <a:cubicBezTo>
                  <a:pt x="381725" y="1705214"/>
                  <a:pt x="0" y="1323489"/>
                  <a:pt x="0" y="852607"/>
                </a:cubicBezTo>
                <a:cubicBezTo>
                  <a:pt x="0" y="381725"/>
                  <a:pt x="381725" y="0"/>
                  <a:pt x="852607" y="0"/>
                </a:cubicBezTo>
                <a:close/>
              </a:path>
            </a:pathLst>
          </a:custGeom>
          <a:solidFill>
            <a:srgbClr val="3F60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a:ln w="0"/>
              <a:solidFill>
                <a:schemeClr val="accent1"/>
              </a:solidFill>
              <a:effectLst>
                <a:outerShdw blurRad="38100" dist="25400" dir="5400000" algn="ctr" rotWithShape="0">
                  <a:srgbClr val="6E747A">
                    <a:alpha val="43000"/>
                  </a:srgbClr>
                </a:outerShdw>
              </a:effectLst>
            </a:endParaRPr>
          </a:p>
        </p:txBody>
      </p:sp>
      <p:sp>
        <p:nvSpPr>
          <p:cNvPr id="16" name="Freeform 225">
            <a:extLst>
              <a:ext uri="{FF2B5EF4-FFF2-40B4-BE49-F238E27FC236}">
                <a16:creationId xmlns:a16="http://schemas.microsoft.com/office/drawing/2014/main" id="{AB3E1211-B150-C93B-A20E-1F20D163325C}"/>
              </a:ext>
            </a:extLst>
          </p:cNvPr>
          <p:cNvSpPr/>
          <p:nvPr/>
        </p:nvSpPr>
        <p:spPr>
          <a:xfrm rot="5400000">
            <a:off x="8132040" y="5531469"/>
            <a:ext cx="6420565" cy="3153448"/>
          </a:xfrm>
          <a:custGeom>
            <a:avLst/>
            <a:gdLst>
              <a:gd name="connsiteX0" fmla="*/ 0 w 3471899"/>
              <a:gd name="connsiteY0" fmla="*/ 1705214 h 1705214"/>
              <a:gd name="connsiteX1" fmla="*/ 852607 w 3471899"/>
              <a:gd name="connsiteY1" fmla="*/ 852607 h 1705214"/>
              <a:gd name="connsiteX2" fmla="*/ 852607 w 3471899"/>
              <a:gd name="connsiteY2" fmla="*/ 0 h 1705214"/>
              <a:gd name="connsiteX3" fmla="*/ 2619292 w 3471899"/>
              <a:gd name="connsiteY3" fmla="*/ 0 h 1705214"/>
              <a:gd name="connsiteX4" fmla="*/ 3471899 w 3471899"/>
              <a:gd name="connsiteY4" fmla="*/ 852607 h 1705214"/>
              <a:gd name="connsiteX5" fmla="*/ 2619292 w 3471899"/>
              <a:gd name="connsiteY5" fmla="*/ 1705214 h 1705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71899" h="1705214">
                <a:moveTo>
                  <a:pt x="0" y="1705214"/>
                </a:moveTo>
                <a:cubicBezTo>
                  <a:pt x="470882" y="1705214"/>
                  <a:pt x="852607" y="1323489"/>
                  <a:pt x="852607" y="852607"/>
                </a:cubicBezTo>
                <a:lnTo>
                  <a:pt x="852607" y="0"/>
                </a:lnTo>
                <a:lnTo>
                  <a:pt x="2619292" y="0"/>
                </a:lnTo>
                <a:cubicBezTo>
                  <a:pt x="3090174" y="0"/>
                  <a:pt x="3471899" y="381725"/>
                  <a:pt x="3471899" y="852607"/>
                </a:cubicBezTo>
                <a:cubicBezTo>
                  <a:pt x="3471899" y="1323489"/>
                  <a:pt x="3090174" y="1705214"/>
                  <a:pt x="2619292" y="1705214"/>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800">
              <a:ln w="0"/>
              <a:solidFill>
                <a:schemeClr val="accent1"/>
              </a:solidFill>
              <a:effectLst>
                <a:outerShdw blurRad="38100" dist="25400" dir="5400000" algn="ctr" rotWithShape="0">
                  <a:srgbClr val="6E747A">
                    <a:alpha val="43000"/>
                  </a:srgbClr>
                </a:outerShdw>
              </a:effectLst>
            </a:endParaRPr>
          </a:p>
        </p:txBody>
      </p:sp>
      <p:sp>
        <p:nvSpPr>
          <p:cNvPr id="18" name="Rectangle 38">
            <a:extLst>
              <a:ext uri="{FF2B5EF4-FFF2-40B4-BE49-F238E27FC236}">
                <a16:creationId xmlns:a16="http://schemas.microsoft.com/office/drawing/2014/main" id="{40C912DF-7EAF-9FFF-A885-9AFF89656F59}"/>
              </a:ext>
            </a:extLst>
          </p:cNvPr>
          <p:cNvSpPr/>
          <p:nvPr/>
        </p:nvSpPr>
        <p:spPr>
          <a:xfrm>
            <a:off x="3634740" y="1938992"/>
            <a:ext cx="5509260" cy="1538883"/>
          </a:xfrm>
          <a:prstGeom prst="rect">
            <a:avLst/>
          </a:prstGeom>
        </p:spPr>
        <p:txBody>
          <a:bodyPr wrap="square" lIns="0" tIns="0" rIns="0" bIns="0" anchor="t">
            <a:spAutoFit/>
          </a:bodyPr>
          <a:lstStyle/>
          <a:p>
            <a:r>
              <a:rPr lang="en-IE" sz="4000" b="1" dirty="0">
                <a:solidFill>
                  <a:srgbClr val="3F6031"/>
                </a:solidFill>
                <a:latin typeface="+mj-lt"/>
              </a:rPr>
              <a:t>Ruolo dello studente</a:t>
            </a:r>
          </a:p>
          <a:p>
            <a:r>
              <a:rPr lang="en-US" sz="3000" dirty="0">
                <a:latin typeface="+mj-lt"/>
              </a:rPr>
              <a:t>• Studente, tirocinante, candidato</a:t>
            </a:r>
          </a:p>
          <a:p>
            <a:r>
              <a:rPr lang="en-US" sz="3000" dirty="0">
                <a:latin typeface="+mj-lt"/>
              </a:rPr>
              <a:t>• Agente attivo nel processo</a:t>
            </a:r>
          </a:p>
        </p:txBody>
      </p:sp>
      <p:sp>
        <p:nvSpPr>
          <p:cNvPr id="19" name="Rectangle 39">
            <a:extLst>
              <a:ext uri="{FF2B5EF4-FFF2-40B4-BE49-F238E27FC236}">
                <a16:creationId xmlns:a16="http://schemas.microsoft.com/office/drawing/2014/main" id="{480B8969-2CC2-F6AB-B722-3D0CE3472001}"/>
              </a:ext>
            </a:extLst>
          </p:cNvPr>
          <p:cNvSpPr/>
          <p:nvPr/>
        </p:nvSpPr>
        <p:spPr>
          <a:xfrm>
            <a:off x="1463040" y="1823576"/>
            <a:ext cx="1807683" cy="1846659"/>
          </a:xfrm>
          <a:prstGeom prst="rect">
            <a:avLst/>
          </a:prstGeom>
        </p:spPr>
        <p:txBody>
          <a:bodyPr wrap="square" lIns="0" tIns="0" rIns="0" bIns="0" anchor="ctr">
            <a:spAutoFit/>
          </a:bodyPr>
          <a:lstStyle/>
          <a:p>
            <a:r>
              <a:rPr lang="en-US" sz="12000" b="1" dirty="0">
                <a:solidFill>
                  <a:srgbClr val="3F6031"/>
                </a:solidFill>
                <a:latin typeface="+mj-lt"/>
              </a:rPr>
              <a:t>01</a:t>
            </a:r>
            <a:endParaRPr lang="en-US" sz="8100" dirty="0">
              <a:solidFill>
                <a:srgbClr val="3F6031"/>
              </a:solidFill>
              <a:latin typeface="+mj-lt"/>
            </a:endParaRPr>
          </a:p>
        </p:txBody>
      </p:sp>
      <p:sp>
        <p:nvSpPr>
          <p:cNvPr id="20" name="Rectangle 42">
            <a:extLst>
              <a:ext uri="{FF2B5EF4-FFF2-40B4-BE49-F238E27FC236}">
                <a16:creationId xmlns:a16="http://schemas.microsoft.com/office/drawing/2014/main" id="{02DBE0CA-3879-7CA8-6154-27E8394B8207}"/>
              </a:ext>
            </a:extLst>
          </p:cNvPr>
          <p:cNvSpPr/>
          <p:nvPr/>
        </p:nvSpPr>
        <p:spPr>
          <a:xfrm>
            <a:off x="3634739" y="3889712"/>
            <a:ext cx="7535487" cy="2000548"/>
          </a:xfrm>
          <a:prstGeom prst="rect">
            <a:avLst/>
          </a:prstGeom>
        </p:spPr>
        <p:txBody>
          <a:bodyPr wrap="square" lIns="0" tIns="0" rIns="0" bIns="0" anchor="t">
            <a:spAutoFit/>
          </a:bodyPr>
          <a:lstStyle/>
          <a:p>
            <a:r>
              <a:rPr lang="en-IE" sz="4000" b="1" dirty="0">
                <a:solidFill>
                  <a:srgbClr val="04A6C2"/>
                </a:solidFill>
                <a:latin typeface="+mj-lt"/>
              </a:rPr>
              <a:t>Insegnante e formatore</a:t>
            </a:r>
          </a:p>
          <a:p>
            <a:r>
              <a:rPr lang="en-US" sz="3000" dirty="0">
                <a:latin typeface="+mj-lt"/>
              </a:rPr>
              <a:t>• Insegnante = conoscenze accademiche</a:t>
            </a:r>
          </a:p>
          <a:p>
            <a:r>
              <a:rPr lang="en-US" sz="3000" dirty="0">
                <a:latin typeface="+mj-lt"/>
              </a:rPr>
              <a:t>• Formatore = pratica sul posto di lavoro</a:t>
            </a:r>
          </a:p>
          <a:p>
            <a:r>
              <a:rPr lang="en-US" sz="3000" dirty="0">
                <a:latin typeface="+mj-lt"/>
              </a:rPr>
              <a:t>• Ruoli spesso combinati</a:t>
            </a:r>
          </a:p>
        </p:txBody>
      </p:sp>
      <p:sp>
        <p:nvSpPr>
          <p:cNvPr id="21" name="Rectangle 43">
            <a:extLst>
              <a:ext uri="{FF2B5EF4-FFF2-40B4-BE49-F238E27FC236}">
                <a16:creationId xmlns:a16="http://schemas.microsoft.com/office/drawing/2014/main" id="{0127DF3A-4536-5F1C-F634-8BEC26EF3096}"/>
              </a:ext>
            </a:extLst>
          </p:cNvPr>
          <p:cNvSpPr/>
          <p:nvPr/>
        </p:nvSpPr>
        <p:spPr>
          <a:xfrm>
            <a:off x="1463040" y="3774296"/>
            <a:ext cx="1807683" cy="1846659"/>
          </a:xfrm>
          <a:prstGeom prst="rect">
            <a:avLst/>
          </a:prstGeom>
        </p:spPr>
        <p:txBody>
          <a:bodyPr wrap="square" lIns="0" tIns="0" rIns="0" bIns="0" anchor="ctr">
            <a:spAutoFit/>
          </a:bodyPr>
          <a:lstStyle/>
          <a:p>
            <a:r>
              <a:rPr lang="en-US" sz="12000" b="1" dirty="0">
                <a:solidFill>
                  <a:srgbClr val="04A6C2"/>
                </a:solidFill>
                <a:latin typeface="+mj-lt"/>
              </a:rPr>
              <a:t>02</a:t>
            </a:r>
            <a:endParaRPr lang="en-US" sz="8100" dirty="0">
              <a:solidFill>
                <a:srgbClr val="04A6C2"/>
              </a:solidFill>
              <a:latin typeface="+mj-lt"/>
            </a:endParaRPr>
          </a:p>
        </p:txBody>
      </p:sp>
      <p:sp>
        <p:nvSpPr>
          <p:cNvPr id="22" name="Rectangle 45">
            <a:extLst>
              <a:ext uri="{FF2B5EF4-FFF2-40B4-BE49-F238E27FC236}">
                <a16:creationId xmlns:a16="http://schemas.microsoft.com/office/drawing/2014/main" id="{82CC1E35-289B-0191-36DE-906FAAAAC6AB}"/>
              </a:ext>
            </a:extLst>
          </p:cNvPr>
          <p:cNvSpPr/>
          <p:nvPr/>
        </p:nvSpPr>
        <p:spPr>
          <a:xfrm>
            <a:off x="3634740" y="5840432"/>
            <a:ext cx="6139158" cy="2000548"/>
          </a:xfrm>
          <a:prstGeom prst="rect">
            <a:avLst/>
          </a:prstGeom>
        </p:spPr>
        <p:txBody>
          <a:bodyPr wrap="square" lIns="0" tIns="0" rIns="0" bIns="0" anchor="t">
            <a:spAutoFit/>
          </a:bodyPr>
          <a:lstStyle/>
          <a:p>
            <a:r>
              <a:rPr lang="en-IE" sz="4000" b="1" dirty="0">
                <a:solidFill>
                  <a:srgbClr val="569938"/>
                </a:solidFill>
                <a:latin typeface="+mj-lt"/>
              </a:rPr>
              <a:t>Mentore / Coach</a:t>
            </a:r>
          </a:p>
          <a:p>
            <a:r>
              <a:rPr lang="en-US" sz="3000" dirty="0">
                <a:latin typeface="+mj-lt"/>
              </a:rPr>
              <a:t>• Supporta la crescita personale</a:t>
            </a:r>
          </a:p>
          <a:p>
            <a:r>
              <a:rPr lang="en-US" sz="3000" dirty="0">
                <a:latin typeface="+mj-lt"/>
              </a:rPr>
              <a:t>• Guida nelle scelte di carriera e nel riconoscimento delle competenze acquisite in precedenza</a:t>
            </a:r>
          </a:p>
        </p:txBody>
      </p:sp>
      <p:sp>
        <p:nvSpPr>
          <p:cNvPr id="23" name="Rectangle 46">
            <a:extLst>
              <a:ext uri="{FF2B5EF4-FFF2-40B4-BE49-F238E27FC236}">
                <a16:creationId xmlns:a16="http://schemas.microsoft.com/office/drawing/2014/main" id="{53BB142A-AE4B-DA24-2E23-553FC21C609D}"/>
              </a:ext>
            </a:extLst>
          </p:cNvPr>
          <p:cNvSpPr/>
          <p:nvPr/>
        </p:nvSpPr>
        <p:spPr>
          <a:xfrm>
            <a:off x="1463040" y="5725016"/>
            <a:ext cx="1807683" cy="1846659"/>
          </a:xfrm>
          <a:prstGeom prst="rect">
            <a:avLst/>
          </a:prstGeom>
        </p:spPr>
        <p:txBody>
          <a:bodyPr wrap="square" lIns="0" tIns="0" rIns="0" bIns="0" anchor="ctr">
            <a:spAutoFit/>
          </a:bodyPr>
          <a:lstStyle/>
          <a:p>
            <a:r>
              <a:rPr lang="en-US" sz="12000" b="1" dirty="0">
                <a:solidFill>
                  <a:srgbClr val="569938"/>
                </a:solidFill>
                <a:latin typeface="+mj-lt"/>
              </a:rPr>
              <a:t>03</a:t>
            </a:r>
            <a:endParaRPr lang="en-US" sz="8100" dirty="0">
              <a:solidFill>
                <a:srgbClr val="569938"/>
              </a:solidFill>
              <a:latin typeface="+mj-lt"/>
            </a:endParaRPr>
          </a:p>
        </p:txBody>
      </p:sp>
      <p:sp>
        <p:nvSpPr>
          <p:cNvPr id="24" name="Rectangle 48">
            <a:extLst>
              <a:ext uri="{FF2B5EF4-FFF2-40B4-BE49-F238E27FC236}">
                <a16:creationId xmlns:a16="http://schemas.microsoft.com/office/drawing/2014/main" id="{F9A37677-D109-AC07-B876-A79E16824736}"/>
              </a:ext>
            </a:extLst>
          </p:cNvPr>
          <p:cNvSpPr/>
          <p:nvPr/>
        </p:nvSpPr>
        <p:spPr>
          <a:xfrm>
            <a:off x="3634740" y="7791152"/>
            <a:ext cx="6091100" cy="2000548"/>
          </a:xfrm>
          <a:prstGeom prst="rect">
            <a:avLst/>
          </a:prstGeom>
        </p:spPr>
        <p:txBody>
          <a:bodyPr wrap="square" lIns="0" tIns="0" rIns="0" bIns="0" anchor="t">
            <a:spAutoFit/>
          </a:bodyPr>
          <a:lstStyle/>
          <a:p>
            <a:r>
              <a:rPr lang="en-IE" sz="4000" b="1" dirty="0">
                <a:solidFill>
                  <a:srgbClr val="FF0000"/>
                </a:solidFill>
                <a:latin typeface="+mj-lt"/>
              </a:rPr>
              <a:t>Ruolo di valutatore</a:t>
            </a:r>
          </a:p>
          <a:p>
            <a:r>
              <a:rPr lang="en-US" sz="3000" dirty="0">
                <a:latin typeface="+mj-lt"/>
              </a:rPr>
              <a:t>• Valuta le competenze</a:t>
            </a:r>
          </a:p>
          <a:p>
            <a:r>
              <a:rPr lang="en-US" sz="3000" dirty="0">
                <a:latin typeface="+mj-lt"/>
              </a:rPr>
              <a:t>• Garantisce l'obiettività</a:t>
            </a:r>
          </a:p>
          <a:p>
            <a:r>
              <a:rPr lang="en-US" sz="3000" dirty="0">
                <a:latin typeface="+mj-lt"/>
              </a:rPr>
              <a:t>• Richiede competenze professionali</a:t>
            </a:r>
          </a:p>
        </p:txBody>
      </p:sp>
      <p:sp>
        <p:nvSpPr>
          <p:cNvPr id="25" name="Rectangle 49">
            <a:extLst>
              <a:ext uri="{FF2B5EF4-FFF2-40B4-BE49-F238E27FC236}">
                <a16:creationId xmlns:a16="http://schemas.microsoft.com/office/drawing/2014/main" id="{AD0A9A11-FEFA-3569-B6FA-6E6886BFBC4A}"/>
              </a:ext>
            </a:extLst>
          </p:cNvPr>
          <p:cNvSpPr/>
          <p:nvPr/>
        </p:nvSpPr>
        <p:spPr>
          <a:xfrm>
            <a:off x="1463040" y="7675736"/>
            <a:ext cx="1807683" cy="1846659"/>
          </a:xfrm>
          <a:prstGeom prst="rect">
            <a:avLst/>
          </a:prstGeom>
        </p:spPr>
        <p:txBody>
          <a:bodyPr wrap="square" lIns="0" tIns="0" rIns="0" bIns="0" anchor="ctr">
            <a:spAutoFit/>
          </a:bodyPr>
          <a:lstStyle/>
          <a:p>
            <a:r>
              <a:rPr lang="en-US" sz="12000" b="1" dirty="0">
                <a:solidFill>
                  <a:srgbClr val="FF0000"/>
                </a:solidFill>
                <a:latin typeface="+mj-lt"/>
              </a:rPr>
              <a:t>04</a:t>
            </a:r>
            <a:endParaRPr lang="en-US" sz="8100" dirty="0">
              <a:solidFill>
                <a:srgbClr val="FF0000"/>
              </a:solidFill>
              <a:latin typeface="+mj-lt"/>
            </a:endParaRPr>
          </a:p>
        </p:txBody>
      </p:sp>
      <p:pic>
        <p:nvPicPr>
          <p:cNvPr id="26" name="Γραφικό 25">
            <a:extLst>
              <a:ext uri="{FF2B5EF4-FFF2-40B4-BE49-F238E27FC236}">
                <a16:creationId xmlns:a16="http://schemas.microsoft.com/office/drawing/2014/main" id="{1308E9BC-9209-3E89-80EA-C34BBEF28343}"/>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0809777" y="3365361"/>
            <a:ext cx="1080000" cy="1080000"/>
          </a:xfrm>
          <a:prstGeom prst="rect">
            <a:avLst/>
          </a:prstGeom>
        </p:spPr>
      </p:pic>
      <p:pic>
        <p:nvPicPr>
          <p:cNvPr id="28" name="Γραφικό 27">
            <a:extLst>
              <a:ext uri="{FF2B5EF4-FFF2-40B4-BE49-F238E27FC236}">
                <a16:creationId xmlns:a16="http://schemas.microsoft.com/office/drawing/2014/main" id="{1215A1BE-EFE6-CD4F-8D02-24696721A99F}"/>
              </a:ext>
            </a:extLst>
          </p:cNvPr>
          <p:cNvPicPr>
            <a:picLocks/>
          </p:cNvPicPr>
          <p:nvPr/>
        </p:nvPicPr>
        <p:blipFill>
          <a:blip r:embed="rId9">
            <a:extLst>
              <a:ext uri="{96DAC541-7B7A-43D3-8B79-37D633B846F1}">
                <asvg:svgBlip xmlns:asvg="http://schemas.microsoft.com/office/drawing/2016/SVG/main" r:embed="rId10"/>
              </a:ext>
            </a:extLst>
          </a:blip>
          <a:stretch>
            <a:fillRect/>
          </a:stretch>
        </p:blipFill>
        <p:spPr>
          <a:xfrm>
            <a:off x="15646175" y="8186843"/>
            <a:ext cx="1080000" cy="1080000"/>
          </a:xfrm>
          <a:prstGeom prst="rect">
            <a:avLst/>
          </a:prstGeom>
        </p:spPr>
      </p:pic>
      <p:pic>
        <p:nvPicPr>
          <p:cNvPr id="29" name="Γραφικό 28">
            <a:extLst>
              <a:ext uri="{FF2B5EF4-FFF2-40B4-BE49-F238E27FC236}">
                <a16:creationId xmlns:a16="http://schemas.microsoft.com/office/drawing/2014/main" id="{3A88AEF0-00D1-4B21-6ACC-6026B3119085}"/>
              </a:ext>
            </a:extLst>
          </p:cNvPr>
          <p:cNvPicPr>
            <a:picLocks/>
          </p:cNvPicPr>
          <p:nvPr/>
        </p:nvPicPr>
        <p:blipFill>
          <a:blip r:embed="rId11">
            <a:extLst>
              <a:ext uri="{96DAC541-7B7A-43D3-8B79-37D633B846F1}">
                <asvg:svgBlip xmlns:asvg="http://schemas.microsoft.com/office/drawing/2016/SVG/main" r:embed="rId12"/>
              </a:ext>
            </a:extLst>
          </a:blip>
          <a:stretch>
            <a:fillRect/>
          </a:stretch>
        </p:blipFill>
        <p:spPr>
          <a:xfrm>
            <a:off x="10802322" y="8186843"/>
            <a:ext cx="1080000" cy="1080000"/>
          </a:xfrm>
          <a:prstGeom prst="rect">
            <a:avLst/>
          </a:prstGeom>
        </p:spPr>
      </p:pic>
    </p:spTree>
    <p:extLst>
      <p:ext uri="{BB962C8B-B14F-4D97-AF65-F5344CB8AC3E}">
        <p14:creationId xmlns:p14="http://schemas.microsoft.com/office/powerpoint/2010/main" val="3730650356"/>
      </p:ext>
    </p:extLst>
  </p:cSld>
  <p:clrMapOvr>
    <a:masterClrMapping/>
  </p:clrMapOvr>
</p:sld>
</file>

<file path=ppt/slides/slide11.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ECDAC-E824-1E1C-FCCA-85D65A90AF11}"/>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0BE0691-147C-1BFD-7DCE-211C29377AB5}"/>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6FDC4F32-B3F9-77E4-62FF-E75FD30ADC49}"/>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B58024BB-E73D-1646-AB47-33B2AD379B87}"/>
              </a:ext>
            </a:extLst>
          </p:cNvPr>
          <p:cNvSpPr txBox="1"/>
          <p:nvPr/>
        </p:nvSpPr>
        <p:spPr>
          <a:xfrm>
            <a:off x="914400" y="1148176"/>
            <a:ext cx="15697200" cy="861774"/>
          </a:xfrm>
          <a:prstGeom prst="rect">
            <a:avLst/>
          </a:prstGeom>
          <a:noFill/>
        </p:spPr>
        <p:txBody>
          <a:bodyPr wrap="square">
            <a:spAutoFit/>
          </a:bodyPr>
          <a:lstStyle/>
          <a:p>
            <a:pPr lvl="0"/>
            <a:r>
              <a:rPr lang="en-US" sz="5000" b="1" dirty="0"/>
              <a:t>Lezione 3 – </a:t>
            </a:r>
            <a:r>
              <a:rPr lang="en-US" sz="5000" b="1" dirty="0"/>
              <a:t>Approccio </a:t>
            </a:r>
            <a:r>
              <a:rPr lang="en-US" sz="5000" b="1" dirty="0" err="1"/>
              <a:t>incentrato sullo studente</a:t>
            </a:r>
            <a:endParaRPr lang="el-GR" sz="5000" b="1" dirty="0"/>
          </a:p>
        </p:txBody>
      </p:sp>
      <p:sp>
        <p:nvSpPr>
          <p:cNvPr id="20" name="TextBox 19">
            <a:extLst>
              <a:ext uri="{FF2B5EF4-FFF2-40B4-BE49-F238E27FC236}">
                <a16:creationId xmlns:a16="http://schemas.microsoft.com/office/drawing/2014/main" id="{FC788BBD-BCAE-0744-3685-350421CC2979}"/>
              </a:ext>
            </a:extLst>
          </p:cNvPr>
          <p:cNvSpPr txBox="1"/>
          <p:nvPr/>
        </p:nvSpPr>
        <p:spPr>
          <a:xfrm>
            <a:off x="5526158" y="4762500"/>
            <a:ext cx="11237842" cy="2049600"/>
          </a:xfrm>
          <a:prstGeom prst="rect">
            <a:avLst/>
          </a:prstGeom>
          <a:noFill/>
        </p:spPr>
        <p:txBody>
          <a:bodyPr wrap="square">
            <a:spAutoFit/>
          </a:bodyPr>
          <a:lstStyle/>
          <a:p>
            <a:pPr>
              <a:lnSpc>
                <a:spcPct val="107000"/>
              </a:lnSpc>
              <a:spcAft>
                <a:spcPts val="800"/>
              </a:spcAft>
              <a:buNone/>
            </a:pPr>
            <a:r>
              <a:rPr lang="en-US" sz="3600" dirty="0"/>
              <a:t>•    Dare priorità alle esigenze dello studente</a:t>
            </a:r>
          </a:p>
          <a:p>
            <a:pPr>
              <a:lnSpc>
                <a:spcPct val="107000"/>
              </a:lnSpc>
              <a:spcAft>
                <a:spcPts val="800"/>
              </a:spcAft>
              <a:buNone/>
            </a:pPr>
            <a:r>
              <a:rPr lang="en-US" sz="3600" dirty="0"/>
              <a:t>•    Partecipazione attiva</a:t>
            </a:r>
          </a:p>
          <a:p>
            <a:pPr>
              <a:lnSpc>
                <a:spcPct val="107000"/>
              </a:lnSpc>
              <a:spcAft>
                <a:spcPts val="800"/>
              </a:spcAft>
              <a:buNone/>
            </a:pPr>
            <a:r>
              <a:rPr lang="en-US" sz="3600" dirty="0"/>
              <a:t>•    Pensiero critico</a:t>
            </a:r>
          </a:p>
        </p:txBody>
      </p:sp>
      <p:pic>
        <p:nvPicPr>
          <p:cNvPr id="6" name="Γραφικό 9">
            <a:extLst>
              <a:ext uri="{FF2B5EF4-FFF2-40B4-BE49-F238E27FC236}">
                <a16:creationId xmlns:a16="http://schemas.microsoft.com/office/drawing/2014/main" id="{7B064320-6D45-D1CF-D916-261A197478AB}"/>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905000" y="4160701"/>
            <a:ext cx="3276600" cy="3048000"/>
          </a:xfrm>
          <a:prstGeom prst="rect">
            <a:avLst/>
          </a:prstGeom>
        </p:spPr>
      </p:pic>
    </p:spTree>
    <p:extLst>
      <p:ext uri="{BB962C8B-B14F-4D97-AF65-F5344CB8AC3E}">
        <p14:creationId xmlns:p14="http://schemas.microsoft.com/office/powerpoint/2010/main" val="189609248"/>
      </p:ext>
    </p:extLst>
  </p:cSld>
  <p:clrMapOvr>
    <a:masterClrMapping/>
  </p:clrMapOvr>
</p:sld>
</file>

<file path=ppt/slides/slide12.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6688C-2993-D9F6-5B87-3466271AC4C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52074F8B-9664-3AE6-27B0-433A59AFC50A}"/>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C2EE93B6-E7B1-5ABC-9CDF-FBD1439CFE63}"/>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285B64AF-5886-0C2E-89BD-CA6A7021835F}"/>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L'insegnante come facilitatore</a:t>
            </a:r>
            <a:endParaRPr lang="el-GR" sz="6000" dirty="0">
              <a:solidFill>
                <a:srgbClr val="3F6031"/>
              </a:solidFill>
            </a:endParaRPr>
          </a:p>
        </p:txBody>
      </p:sp>
      <p:sp>
        <p:nvSpPr>
          <p:cNvPr id="7" name="TextBox 6">
            <a:extLst>
              <a:ext uri="{FF2B5EF4-FFF2-40B4-BE49-F238E27FC236}">
                <a16:creationId xmlns:a16="http://schemas.microsoft.com/office/drawing/2014/main" id="{C7BB502B-B5F7-623A-6660-EABB8801FEFC}"/>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Guida invece di dettare la conoscenza</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Incoraggia l'esplorazione</a:t>
            </a:r>
          </a:p>
        </p:txBody>
      </p:sp>
      <p:sp>
        <p:nvSpPr>
          <p:cNvPr id="4" name="TextBox 4">
            <a:extLst>
              <a:ext uri="{FF2B5EF4-FFF2-40B4-BE49-F238E27FC236}">
                <a16:creationId xmlns:a16="http://schemas.microsoft.com/office/drawing/2014/main" id="{903309DC-C78B-5080-2735-9C4520E084A5}"/>
              </a:ext>
            </a:extLst>
          </p:cNvPr>
          <p:cNvSpPr txBox="1"/>
          <p:nvPr/>
        </p:nvSpPr>
        <p:spPr>
          <a:xfrm>
            <a:off x="3036230" y="5958246"/>
            <a:ext cx="14706601" cy="1015663"/>
          </a:xfrm>
          <a:prstGeom prst="rect">
            <a:avLst/>
          </a:prstGeom>
          <a:noFill/>
        </p:spPr>
        <p:txBody>
          <a:bodyPr wrap="square">
            <a:spAutoFit/>
          </a:bodyPr>
          <a:lstStyle/>
          <a:p>
            <a:pPr lvl="0"/>
            <a:r>
              <a:rPr lang="en-US" sz="6000" b="1" dirty="0">
                <a:solidFill>
                  <a:srgbClr val="3F6031"/>
                </a:solidFill>
                <a:effectLst/>
                <a:latin typeface="+mn-lt"/>
              </a:rPr>
              <a:t>Attivare lo studente</a:t>
            </a:r>
            <a:endParaRPr lang="el-GR" sz="6000" dirty="0">
              <a:solidFill>
                <a:srgbClr val="3F6031"/>
              </a:solidFill>
            </a:endParaRPr>
          </a:p>
        </p:txBody>
      </p:sp>
      <p:sp>
        <p:nvSpPr>
          <p:cNvPr id="6" name="TextBox 6">
            <a:extLst>
              <a:ext uri="{FF2B5EF4-FFF2-40B4-BE49-F238E27FC236}">
                <a16:creationId xmlns:a16="http://schemas.microsoft.com/office/drawing/2014/main" id="{437D0727-A77C-67BA-565B-B932B11AD396}"/>
              </a:ext>
            </a:extLst>
          </p:cNvPr>
          <p:cNvSpPr txBox="1"/>
          <p:nvPr/>
        </p:nvSpPr>
        <p:spPr>
          <a:xfrm>
            <a:off x="2819400" y="6838232"/>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Compiti, lavoro di gruppo</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Simulazioni, domande aperte</a:t>
            </a:r>
          </a:p>
        </p:txBody>
      </p:sp>
    </p:spTree>
    <p:extLst>
      <p:ext uri="{BB962C8B-B14F-4D97-AF65-F5344CB8AC3E}">
        <p14:creationId xmlns:p14="http://schemas.microsoft.com/office/powerpoint/2010/main" val="3753325419"/>
      </p:ext>
    </p:extLst>
  </p:cSld>
  <p:clrMapOvr>
    <a:masterClrMapping/>
  </p:clrMapOvr>
</p:sld>
</file>

<file path=ppt/slides/slide13.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0F107-565C-EECE-D670-B30ADE920D2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CD4380E-CB21-E12E-CDB6-5E9802FB1D24}"/>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2BF7190F-17BA-E8BB-2025-406F1087B5EF}"/>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C11D333B-835B-E84A-DCF2-05364A259A71}"/>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Lo studente come individuo</a:t>
            </a:r>
            <a:endParaRPr lang="el-GR" sz="6000" dirty="0">
              <a:solidFill>
                <a:srgbClr val="3F6031"/>
              </a:solidFill>
            </a:endParaRPr>
          </a:p>
        </p:txBody>
      </p:sp>
      <p:sp>
        <p:nvSpPr>
          <p:cNvPr id="7" name="TextBox 6">
            <a:extLst>
              <a:ext uri="{FF2B5EF4-FFF2-40B4-BE49-F238E27FC236}">
                <a16:creationId xmlns:a16="http://schemas.microsoft.com/office/drawing/2014/main" id="{BDECD51B-AD94-9020-C563-67F1071B4F7F}"/>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Motivazione, curiosità, riflessione</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Supporto alle diverse esigenze</a:t>
            </a:r>
          </a:p>
        </p:txBody>
      </p:sp>
      <p:sp>
        <p:nvSpPr>
          <p:cNvPr id="4" name="TextBox 4">
            <a:extLst>
              <a:ext uri="{FF2B5EF4-FFF2-40B4-BE49-F238E27FC236}">
                <a16:creationId xmlns:a16="http://schemas.microsoft.com/office/drawing/2014/main" id="{D0D759DE-3E65-44AD-E44C-440EC7F138C2}"/>
              </a:ext>
            </a:extLst>
          </p:cNvPr>
          <p:cNvSpPr txBox="1"/>
          <p:nvPr/>
        </p:nvSpPr>
        <p:spPr>
          <a:xfrm>
            <a:off x="3036230" y="5958246"/>
            <a:ext cx="14706601" cy="1015663"/>
          </a:xfrm>
          <a:prstGeom prst="rect">
            <a:avLst/>
          </a:prstGeom>
          <a:noFill/>
        </p:spPr>
        <p:txBody>
          <a:bodyPr wrap="square">
            <a:spAutoFit/>
          </a:bodyPr>
          <a:lstStyle/>
          <a:p>
            <a:pPr lvl="0"/>
            <a:r>
              <a:rPr lang="en-US" sz="6000" b="1" dirty="0">
                <a:solidFill>
                  <a:srgbClr val="3F6031"/>
                </a:solidFill>
                <a:effectLst/>
                <a:latin typeface="+mn-lt"/>
              </a:rPr>
              <a:t>Dinamiche di gruppo</a:t>
            </a:r>
            <a:endParaRPr lang="el-GR" sz="6000" dirty="0">
              <a:solidFill>
                <a:srgbClr val="3F6031"/>
              </a:solidFill>
            </a:endParaRPr>
          </a:p>
        </p:txBody>
      </p:sp>
      <p:sp>
        <p:nvSpPr>
          <p:cNvPr id="6" name="TextBox 6">
            <a:extLst>
              <a:ext uri="{FF2B5EF4-FFF2-40B4-BE49-F238E27FC236}">
                <a16:creationId xmlns:a16="http://schemas.microsoft.com/office/drawing/2014/main" id="{E53846D1-600E-BB23-E1B2-7A4687945B5C}"/>
              </a:ext>
            </a:extLst>
          </p:cNvPr>
          <p:cNvSpPr txBox="1"/>
          <p:nvPr/>
        </p:nvSpPr>
        <p:spPr>
          <a:xfrm>
            <a:off x="3036230" y="6838232"/>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Positive = collaborazione, fiducia</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Negativo = conflitto, disimpegno</a:t>
            </a:r>
          </a:p>
        </p:txBody>
      </p:sp>
    </p:spTree>
    <p:extLst>
      <p:ext uri="{BB962C8B-B14F-4D97-AF65-F5344CB8AC3E}">
        <p14:creationId xmlns:p14="http://schemas.microsoft.com/office/powerpoint/2010/main" val="1646004865"/>
      </p:ext>
    </p:extLst>
  </p:cSld>
  <p:clrMapOvr>
    <a:masterClrMapping/>
  </p:clrMapOvr>
</p:sld>
</file>

<file path=ppt/slides/slide14.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630DC-2F20-F04F-9F6E-EE0D20AEEF4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A4B3E1E-4B83-A665-B331-6C6508933E3A}"/>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847E8E6A-5CBD-3CDC-1B80-2EA81E8B64BA}"/>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CD907E12-B243-805B-34A4-3BE5544F5C03}"/>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Apprendimento </a:t>
            </a:r>
            <a:r>
              <a:rPr lang="en-US" sz="6000" b="1" dirty="0">
                <a:solidFill>
                  <a:srgbClr val="3F6031"/>
                </a:solidFill>
                <a:effectLst/>
                <a:latin typeface="+mn-lt"/>
              </a:rPr>
              <a:t>online </a:t>
            </a:r>
            <a:r>
              <a:rPr lang="en-US" sz="6000" b="1" dirty="0" err="1">
                <a:solidFill>
                  <a:srgbClr val="3F6031"/>
                </a:solidFill>
                <a:effectLst/>
                <a:latin typeface="+mn-lt"/>
              </a:rPr>
              <a:t>incentrato sullo studente</a:t>
            </a:r>
            <a:endParaRPr lang="el-GR" sz="6000" dirty="0">
              <a:solidFill>
                <a:srgbClr val="3F6031"/>
              </a:solidFill>
            </a:endParaRPr>
          </a:p>
        </p:txBody>
      </p:sp>
      <p:sp>
        <p:nvSpPr>
          <p:cNvPr id="7" name="TextBox 6">
            <a:extLst>
              <a:ext uri="{FF2B5EF4-FFF2-40B4-BE49-F238E27FC236}">
                <a16:creationId xmlns:a16="http://schemas.microsoft.com/office/drawing/2014/main" id="{AEDE748F-69F5-9D75-69DF-427A128E7E34}"/>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Pianificato e strutturato</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Interazione studente-contenuto, studente-studente, studente-insegnante</a:t>
            </a:r>
          </a:p>
        </p:txBody>
      </p:sp>
    </p:spTree>
    <p:extLst>
      <p:ext uri="{BB962C8B-B14F-4D97-AF65-F5344CB8AC3E}">
        <p14:creationId xmlns:p14="http://schemas.microsoft.com/office/powerpoint/2010/main" val="1693512677"/>
      </p:ext>
    </p:extLst>
  </p:cSld>
  <p:clrMapOvr>
    <a:masterClrMapping/>
  </p:clrMapOvr>
</p:sld>
</file>

<file path=ppt/slides/slide15.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E89DD-A4B8-EAE5-BC28-070DE96663A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05EF520-BCED-DCB9-961D-D30B5775C85E}"/>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F880BCFE-C1B3-FD40-E755-2406820E5F6B}"/>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3DF8BFE8-FE92-A420-2A17-2AC93881D9AA}"/>
              </a:ext>
            </a:extLst>
          </p:cNvPr>
          <p:cNvSpPr txBox="1"/>
          <p:nvPr/>
        </p:nvSpPr>
        <p:spPr>
          <a:xfrm>
            <a:off x="914400" y="1148176"/>
            <a:ext cx="15697200" cy="861774"/>
          </a:xfrm>
          <a:prstGeom prst="rect">
            <a:avLst/>
          </a:prstGeom>
          <a:noFill/>
        </p:spPr>
        <p:txBody>
          <a:bodyPr wrap="square">
            <a:spAutoFit/>
          </a:bodyPr>
          <a:lstStyle/>
          <a:p>
            <a:pPr lvl="0"/>
            <a:r>
              <a:rPr lang="en-US" sz="5000" b="1" dirty="0"/>
              <a:t>Lezione 4 – Approcci didattici e formativi</a:t>
            </a:r>
            <a:endParaRPr lang="el-GR" sz="5000" b="1" dirty="0"/>
          </a:p>
        </p:txBody>
      </p:sp>
      <p:sp>
        <p:nvSpPr>
          <p:cNvPr id="20" name="TextBox 19">
            <a:extLst>
              <a:ext uri="{FF2B5EF4-FFF2-40B4-BE49-F238E27FC236}">
                <a16:creationId xmlns:a16="http://schemas.microsoft.com/office/drawing/2014/main" id="{7B08AD39-959F-1AF5-F0AA-C19DA4689894}"/>
              </a:ext>
            </a:extLst>
          </p:cNvPr>
          <p:cNvSpPr txBox="1"/>
          <p:nvPr/>
        </p:nvSpPr>
        <p:spPr>
          <a:xfrm>
            <a:off x="4320341" y="4686300"/>
            <a:ext cx="11237842" cy="2049600"/>
          </a:xfrm>
          <a:prstGeom prst="rect">
            <a:avLst/>
          </a:prstGeom>
          <a:noFill/>
        </p:spPr>
        <p:txBody>
          <a:bodyPr wrap="square">
            <a:spAutoFit/>
          </a:bodyPr>
          <a:lstStyle/>
          <a:p>
            <a:pPr>
              <a:lnSpc>
                <a:spcPct val="107000"/>
              </a:lnSpc>
              <a:spcAft>
                <a:spcPts val="800"/>
              </a:spcAft>
              <a:buNone/>
            </a:pPr>
            <a:r>
              <a:rPr lang="en-US" sz="3600" dirty="0"/>
              <a:t>•    Percorsi di apprendimento e sviluppo strutturato</a:t>
            </a:r>
          </a:p>
          <a:p>
            <a:pPr>
              <a:lnSpc>
                <a:spcPct val="107000"/>
              </a:lnSpc>
              <a:spcAft>
                <a:spcPts val="800"/>
              </a:spcAft>
              <a:buNone/>
            </a:pPr>
            <a:r>
              <a:rPr lang="en-US" sz="3600" dirty="0"/>
              <a:t>•    Formale, non formale, informale</a:t>
            </a:r>
          </a:p>
          <a:p>
            <a:pPr>
              <a:lnSpc>
                <a:spcPct val="107000"/>
              </a:lnSpc>
              <a:spcAft>
                <a:spcPts val="800"/>
              </a:spcAft>
              <a:buNone/>
            </a:pPr>
            <a:r>
              <a:rPr lang="en-US" sz="3600" dirty="0"/>
              <a:t>•    Modelli ibridi e misti</a:t>
            </a:r>
          </a:p>
        </p:txBody>
      </p:sp>
      <p:pic>
        <p:nvPicPr>
          <p:cNvPr id="4" name="Γραφικό 24">
            <a:extLst>
              <a:ext uri="{FF2B5EF4-FFF2-40B4-BE49-F238E27FC236}">
                <a16:creationId xmlns:a16="http://schemas.microsoft.com/office/drawing/2014/main" id="{D3C46D6D-93E0-CB5B-AED6-21486F750034}"/>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143000" y="4381421"/>
            <a:ext cx="2667000" cy="2485390"/>
          </a:xfrm>
          <a:prstGeom prst="rect">
            <a:avLst/>
          </a:prstGeom>
        </p:spPr>
      </p:pic>
    </p:spTree>
    <p:extLst>
      <p:ext uri="{BB962C8B-B14F-4D97-AF65-F5344CB8AC3E}">
        <p14:creationId xmlns:p14="http://schemas.microsoft.com/office/powerpoint/2010/main" val="952731082"/>
      </p:ext>
    </p:extLst>
  </p:cSld>
  <p:clrMapOvr>
    <a:masterClrMapping/>
  </p:clrMapOvr>
</p:sld>
</file>

<file path=ppt/slides/slide16.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6D873-B9F3-731E-8063-003D553A3441}"/>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753A04D-A1A1-25F1-91A3-B6DE1FF6B9FE}"/>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0286B6CC-8567-919A-0E5E-C5D3F35EBA7C}"/>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graphicFrame>
        <p:nvGraphicFramePr>
          <p:cNvPr id="4" name="Πίνακας 3">
            <a:extLst>
              <a:ext uri="{FF2B5EF4-FFF2-40B4-BE49-F238E27FC236}">
                <a16:creationId xmlns:a16="http://schemas.microsoft.com/office/drawing/2014/main" id="{9FA9808E-5AF3-AA2A-0AA6-C1B970C9B07A}"/>
              </a:ext>
            </a:extLst>
          </p:cNvPr>
          <p:cNvGraphicFramePr>
            <a:graphicFrameLocks noGrp="1"/>
          </p:cNvGraphicFramePr>
          <p:nvPr>
            <p:extLst>
              <p:ext uri="{D42A27DB-BD31-4B8C-83A1-F6EECF244321}">
                <p14:modId xmlns:p14="http://schemas.microsoft.com/office/powerpoint/2010/main" val="1790293167"/>
              </p:ext>
            </p:extLst>
          </p:nvPr>
        </p:nvGraphicFramePr>
        <p:xfrm>
          <a:off x="1553425" y="3009900"/>
          <a:ext cx="15181149" cy="3931920"/>
        </p:xfrm>
        <a:graphic>
          <a:graphicData uri="http://schemas.openxmlformats.org/drawingml/2006/table">
            <a:tbl>
              <a:tblPr>
                <a:tableStyleId>{5940675A-B579-460E-94D1-54222C63F5DA}</a:tableStyleId>
              </a:tblPr>
              <a:tblGrid>
                <a:gridCol w="5060383">
                  <a:extLst>
                    <a:ext uri="{9D8B030D-6E8A-4147-A177-3AD203B41FA5}">
                      <a16:colId xmlns:a16="http://schemas.microsoft.com/office/drawing/2014/main" val="1131579122"/>
                    </a:ext>
                  </a:extLst>
                </a:gridCol>
                <a:gridCol w="5060383">
                  <a:extLst>
                    <a:ext uri="{9D8B030D-6E8A-4147-A177-3AD203B41FA5}">
                      <a16:colId xmlns:a16="http://schemas.microsoft.com/office/drawing/2014/main" val="1905957654"/>
                    </a:ext>
                  </a:extLst>
                </a:gridCol>
                <a:gridCol w="5060383">
                  <a:extLst>
                    <a:ext uri="{9D8B030D-6E8A-4147-A177-3AD203B41FA5}">
                      <a16:colId xmlns:a16="http://schemas.microsoft.com/office/drawing/2014/main" val="358586642"/>
                    </a:ext>
                  </a:extLst>
                </a:gridCol>
              </a:tblGrid>
              <a:tr h="1062021">
                <a:tc>
                  <a:txBody>
                    <a:bodyPr/>
                    <a:lstStyle/>
                    <a:p>
                      <a:r>
                        <a:rPr lang="en-IE" sz="5000" b="1" dirty="0">
                          <a:solidFill>
                            <a:schemeClr val="bg1"/>
                          </a:solidFill>
                        </a:rPr>
                        <a:t>Apprendimento formale vs informale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69938"/>
                    </a:solidFill>
                  </a:tcPr>
                </a:tc>
                <a:tc>
                  <a:txBody>
                    <a:bodyPr/>
                    <a:lstStyle/>
                    <a:p>
                      <a:r>
                        <a:rPr lang="en-IE" sz="5000" b="1" dirty="0">
                          <a:solidFill>
                            <a:schemeClr val="bg1"/>
                          </a:solidFill>
                        </a:rPr>
                        <a:t>Approcci all'apprendimento online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4A6C2"/>
                    </a:solidFill>
                  </a:tcPr>
                </a:tc>
                <a:tc>
                  <a:txBody>
                    <a:bodyPr/>
                    <a:lstStyle/>
                    <a:p>
                      <a:r>
                        <a:rPr lang="en-IE" sz="5000" b="1" dirty="0">
                          <a:solidFill>
                            <a:schemeClr val="bg1"/>
                          </a:solidFill>
                        </a:rPr>
                        <a:t>Apprendimento faccia a faccia</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2952557939"/>
                  </a:ext>
                </a:extLst>
              </a:tr>
              <a:tr h="1062021">
                <a:tc>
                  <a:txBody>
                    <a:bodyPr/>
                    <a:lstStyle/>
                    <a:p>
                      <a:r>
                        <a:rPr lang="en-IE" sz="3500" b="0" dirty="0">
                          <a:solidFill>
                            <a:schemeClr val="bg1"/>
                          </a:solidFill>
                        </a:rPr>
                        <a:t>Formale = strutturato, diplomi</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69938"/>
                    </a:solidFill>
                  </a:tcPr>
                </a:tc>
                <a:tc>
                  <a:txBody>
                    <a:bodyPr/>
                    <a:lstStyle/>
                    <a:p>
                      <a:r>
                        <a:rPr lang="en-IE" sz="3500" b="0" dirty="0">
                          <a:solidFill>
                            <a:schemeClr val="bg1"/>
                          </a:solidFill>
                        </a:rPr>
                        <a:t>LMS, MOOC, risorse condivise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4A6C2"/>
                    </a:solidFill>
                  </a:tcPr>
                </a:tc>
                <a:tc>
                  <a:txBody>
                    <a:bodyPr/>
                    <a:lstStyle/>
                    <a:p>
                      <a:r>
                        <a:rPr lang="en-IE" sz="3500" b="0" dirty="0">
                          <a:solidFill>
                            <a:schemeClr val="bg1"/>
                          </a:solidFill>
                        </a:rPr>
                        <a:t>Lezioni, laboratori, simulazioni</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2250788608"/>
                  </a:ext>
                </a:extLst>
              </a:tr>
              <a:tr h="1062021">
                <a:tc>
                  <a:txBody>
                    <a:bodyPr/>
                    <a:lstStyle/>
                    <a:p>
                      <a:r>
                        <a:rPr lang="en-IE" sz="3500" b="0" dirty="0">
                          <a:solidFill>
                            <a:schemeClr val="bg1"/>
                          </a:solidFill>
                        </a:rPr>
                        <a:t>Informale = esperienziale, autodiretto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569938"/>
                    </a:solidFill>
                  </a:tcPr>
                </a:tc>
                <a:tc>
                  <a:txBody>
                    <a:bodyPr/>
                    <a:lstStyle/>
                    <a:p>
                      <a:r>
                        <a:rPr lang="en-IE" sz="3500" b="0" dirty="0">
                          <a:solidFill>
                            <a:schemeClr val="bg1"/>
                          </a:solidFill>
                        </a:rPr>
                        <a:t>Sessioni registrate e dal vivo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4A6C2"/>
                    </a:solidFill>
                  </a:tcPr>
                </a:tc>
                <a:tc>
                  <a:txBody>
                    <a:bodyPr/>
                    <a:lstStyle/>
                    <a:p>
                      <a:r>
                        <a:rPr lang="en-IE" sz="3500" b="0" dirty="0">
                          <a:solidFill>
                            <a:schemeClr val="bg1"/>
                          </a:solidFill>
                        </a:rPr>
                        <a:t>Formazione in loco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0000"/>
                    </a:solidFill>
                  </a:tcPr>
                </a:tc>
                <a:extLst>
                  <a:ext uri="{0D108BD9-81ED-4DB2-BD59-A6C34878D82A}">
                    <a16:rowId xmlns:a16="http://schemas.microsoft.com/office/drawing/2014/main" val="3734895142"/>
                  </a:ext>
                </a:extLst>
              </a:tr>
            </a:tbl>
          </a:graphicData>
        </a:graphic>
      </p:graphicFrame>
    </p:spTree>
    <p:extLst>
      <p:ext uri="{BB962C8B-B14F-4D97-AF65-F5344CB8AC3E}">
        <p14:creationId xmlns:p14="http://schemas.microsoft.com/office/powerpoint/2010/main" val="2472858824"/>
      </p:ext>
    </p:extLst>
  </p:cSld>
  <p:clrMapOvr>
    <a:masterClrMapping/>
  </p:clrMapOvr>
</p:sld>
</file>

<file path=ppt/slides/slide17.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FD4CD-97FC-47DA-5254-044C96E77E0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316D1A1-F54A-2CE4-994D-B15A5D082ADF}"/>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7C047064-0CFD-A369-C635-C837245B336A}"/>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C4000AF0-8736-91F6-3832-2E9C476A7548}"/>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Formati innovativi</a:t>
            </a:r>
            <a:endParaRPr lang="el-GR" sz="6000" dirty="0">
              <a:solidFill>
                <a:srgbClr val="3F6031"/>
              </a:solidFill>
            </a:endParaRPr>
          </a:p>
        </p:txBody>
      </p:sp>
      <p:sp>
        <p:nvSpPr>
          <p:cNvPr id="7" name="TextBox 6">
            <a:extLst>
              <a:ext uri="{FF2B5EF4-FFF2-40B4-BE49-F238E27FC236}">
                <a16:creationId xmlns:a16="http://schemas.microsoft.com/office/drawing/2014/main" id="{F94F1E6F-B77C-CA8D-33F8-28FF09B31AE8}"/>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Portfolio, badge digitali</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Formati misti digitali-analogici</a:t>
            </a:r>
          </a:p>
        </p:txBody>
      </p:sp>
    </p:spTree>
    <p:extLst>
      <p:ext uri="{BB962C8B-B14F-4D97-AF65-F5344CB8AC3E}">
        <p14:creationId xmlns:p14="http://schemas.microsoft.com/office/powerpoint/2010/main" val="358151078"/>
      </p:ext>
    </p:extLst>
  </p:cSld>
  <p:clrMapOvr>
    <a:masterClrMapping/>
  </p:clrMapOvr>
</p:sld>
</file>

<file path=ppt/slides/slide18.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BECE1-7AE5-93F4-78DE-1B6632720B95}"/>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62B2EAE5-DE60-A0F5-CDA6-AD8B6DCE697A}"/>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08272749-85B2-8079-DB87-217C71F64853}"/>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DC19A503-9ED1-DCFE-C41B-4B6C0E43E8A4}"/>
              </a:ext>
            </a:extLst>
          </p:cNvPr>
          <p:cNvSpPr txBox="1"/>
          <p:nvPr/>
        </p:nvSpPr>
        <p:spPr>
          <a:xfrm>
            <a:off x="914400" y="1148176"/>
            <a:ext cx="15697200" cy="861774"/>
          </a:xfrm>
          <a:prstGeom prst="rect">
            <a:avLst/>
          </a:prstGeom>
          <a:noFill/>
        </p:spPr>
        <p:txBody>
          <a:bodyPr wrap="square">
            <a:spAutoFit/>
          </a:bodyPr>
          <a:lstStyle/>
          <a:p>
            <a:pPr lvl="0"/>
            <a:r>
              <a:rPr lang="en-US" sz="5000" b="1" dirty="0"/>
              <a:t>Lezione 5 – Metodologie didattiche e formative</a:t>
            </a:r>
            <a:endParaRPr lang="el-GR" sz="5000" b="1" dirty="0"/>
          </a:p>
        </p:txBody>
      </p:sp>
      <p:sp>
        <p:nvSpPr>
          <p:cNvPr id="20" name="TextBox 19">
            <a:extLst>
              <a:ext uri="{FF2B5EF4-FFF2-40B4-BE49-F238E27FC236}">
                <a16:creationId xmlns:a16="http://schemas.microsoft.com/office/drawing/2014/main" id="{518F0438-5870-1B80-E5B8-734500BBE709}"/>
              </a:ext>
            </a:extLst>
          </p:cNvPr>
          <p:cNvSpPr txBox="1"/>
          <p:nvPr/>
        </p:nvSpPr>
        <p:spPr>
          <a:xfrm>
            <a:off x="4320341" y="4686300"/>
            <a:ext cx="11237842" cy="1354217"/>
          </a:xfrm>
          <a:prstGeom prst="rect">
            <a:avLst/>
          </a:prstGeom>
          <a:noFill/>
        </p:spPr>
        <p:txBody>
          <a:bodyPr wrap="square">
            <a:spAutoFit/>
          </a:bodyPr>
          <a:lstStyle/>
          <a:p>
            <a:pPr>
              <a:lnSpc>
                <a:spcPct val="107000"/>
              </a:lnSpc>
              <a:spcAft>
                <a:spcPts val="800"/>
              </a:spcAft>
              <a:buNone/>
            </a:pPr>
            <a:r>
              <a:rPr lang="en-US" sz="3600" dirty="0"/>
              <a:t>•    Conoscenze + Competenze + Pensiero critico</a:t>
            </a:r>
          </a:p>
          <a:p>
            <a:pPr>
              <a:lnSpc>
                <a:spcPct val="107000"/>
              </a:lnSpc>
              <a:spcAft>
                <a:spcPts val="800"/>
              </a:spcAft>
              <a:buNone/>
            </a:pPr>
            <a:r>
              <a:rPr lang="en-US" sz="3600" dirty="0"/>
              <a:t>•    Storytelling, insegnamento interattivo</a:t>
            </a:r>
          </a:p>
        </p:txBody>
      </p:sp>
      <p:pic>
        <p:nvPicPr>
          <p:cNvPr id="4" name="Γραφικό 24">
            <a:extLst>
              <a:ext uri="{FF2B5EF4-FFF2-40B4-BE49-F238E27FC236}">
                <a16:creationId xmlns:a16="http://schemas.microsoft.com/office/drawing/2014/main" id="{BC23FF20-9B94-A4F0-FE63-15C368A5BD35}"/>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066800" y="3935948"/>
            <a:ext cx="2667000" cy="2415103"/>
          </a:xfrm>
          <a:prstGeom prst="rect">
            <a:avLst/>
          </a:prstGeom>
        </p:spPr>
      </p:pic>
    </p:spTree>
    <p:extLst>
      <p:ext uri="{BB962C8B-B14F-4D97-AF65-F5344CB8AC3E}">
        <p14:creationId xmlns:p14="http://schemas.microsoft.com/office/powerpoint/2010/main" val="3184945528"/>
      </p:ext>
    </p:extLst>
  </p:cSld>
  <p:clrMapOvr>
    <a:masterClrMapping/>
  </p:clrMapOvr>
</p:sld>
</file>

<file path=ppt/slides/slide19.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1C9E1-4875-FA12-5706-E3920ED44F4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1C3D78F-3C88-7B40-1DC8-99ACE616865B}"/>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007F5EA7-7940-7CA9-A68B-49722E5FD4FB}"/>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12" name="TextBox 11">
            <a:extLst>
              <a:ext uri="{FF2B5EF4-FFF2-40B4-BE49-F238E27FC236}">
                <a16:creationId xmlns:a16="http://schemas.microsoft.com/office/drawing/2014/main" id="{E61F8E3D-8BFF-964A-54D2-F4940E6B734C}"/>
              </a:ext>
            </a:extLst>
          </p:cNvPr>
          <p:cNvSpPr txBox="1"/>
          <p:nvPr/>
        </p:nvSpPr>
        <p:spPr>
          <a:xfrm>
            <a:off x="1143000" y="3743950"/>
            <a:ext cx="11237842" cy="3315716"/>
          </a:xfrm>
          <a:prstGeom prst="rect">
            <a:avLst/>
          </a:prstGeom>
          <a:noFill/>
        </p:spPr>
        <p:txBody>
          <a:bodyPr wrap="square">
            <a:spAutoFit/>
          </a:bodyPr>
          <a:lstStyle/>
          <a:p>
            <a:pPr>
              <a:lnSpc>
                <a:spcPct val="115000"/>
              </a:lnSpc>
              <a:spcBef>
                <a:spcPts val="2400"/>
              </a:spcBef>
              <a:buNone/>
            </a:pPr>
            <a:r>
              <a:rPr lang="en-US" sz="6000" b="1" kern="0" dirty="0">
                <a:solidFill>
                  <a:srgbClr val="3F6031"/>
                </a:solidFill>
                <a:effectLst/>
                <a:ea typeface="MS Gothic" panose="020B0609070205080204" pitchFamily="49" charset="-128"/>
                <a:cs typeface="Times New Roman" panose="02020603050405020304" pitchFamily="18" charset="0"/>
              </a:rPr>
              <a:t>Insegnamento interattivo</a:t>
            </a:r>
            <a:endParaRPr lang="it-IT" sz="6000" b="1" kern="0" dirty="0">
              <a:solidFill>
                <a:srgbClr val="3F6031"/>
              </a:solidFill>
              <a:effectLst/>
              <a:ea typeface="MS Gothic" panose="020B0609070205080204" pitchFamily="49" charset="-128"/>
              <a:cs typeface="Times New Roman" panose="02020603050405020304" pitchFamily="18" charset="0"/>
            </a:endParaRPr>
          </a:p>
          <a:p>
            <a:pPr lvl="0">
              <a:lnSpc>
                <a:spcPct val="115000"/>
              </a:lnSpc>
              <a:spcBef>
                <a:spcPts val="2400"/>
              </a:spcBef>
              <a:tabLst>
                <a:tab pos="228600" algn="l"/>
              </a:tabLst>
            </a:pPr>
            <a:r>
              <a:rPr lang="en-US" sz="4500" b="1" kern="0" dirty="0">
                <a:effectLst/>
                <a:ea typeface="MS Gothic" panose="020B0609070205080204" pitchFamily="49" charset="-128"/>
                <a:cs typeface="Times New Roman" panose="02020603050405020304" pitchFamily="18" charset="0"/>
              </a:rPr>
              <a:t>• </a:t>
            </a:r>
            <a:r>
              <a:rPr lang="en-US" sz="4500" b="1" kern="0" dirty="0">
                <a:ea typeface="MS Gothic" panose="020B0609070205080204" pitchFamily="49" charset="-128"/>
                <a:cs typeface="Times New Roman" panose="02020603050405020304" pitchFamily="18" charset="0"/>
              </a:rPr>
              <a:t>   Lavoro di gruppo, apprendimento cooperativo</a:t>
            </a:r>
            <a:endParaRPr lang="it-IT" sz="4500" b="1" kern="0" dirty="0">
              <a:ea typeface="MS Gothic" panose="020B0609070205080204" pitchFamily="49" charset="-128"/>
              <a:cs typeface="Times New Roman" panose="02020603050405020304" pitchFamily="18" charset="0"/>
            </a:endParaRPr>
          </a:p>
          <a:p>
            <a:pPr lvl="0">
              <a:lnSpc>
                <a:spcPct val="115000"/>
              </a:lnSpc>
              <a:spcBef>
                <a:spcPts val="2400"/>
              </a:spcBef>
              <a:spcAft>
                <a:spcPts val="1000"/>
              </a:spcAft>
              <a:tabLst>
                <a:tab pos="228600" algn="l"/>
              </a:tabLst>
            </a:pPr>
            <a:r>
              <a:rPr lang="en-US" sz="4500" b="1" kern="0" dirty="0">
                <a:effectLst/>
                <a:ea typeface="MS Gothic" panose="020B0609070205080204" pitchFamily="49" charset="-128"/>
                <a:cs typeface="Times New Roman" panose="02020603050405020304" pitchFamily="18" charset="0"/>
              </a:rPr>
              <a:t>• </a:t>
            </a:r>
            <a:r>
              <a:rPr lang="en-US" sz="4500" b="1" kern="0" dirty="0">
                <a:ea typeface="MS Gothic" panose="020B0609070205080204" pitchFamily="49" charset="-128"/>
                <a:cs typeface="Times New Roman" panose="02020603050405020304" pitchFamily="18" charset="0"/>
              </a:rPr>
              <a:t>   Metodi peer-to-peer</a:t>
            </a:r>
            <a:endParaRPr lang="it-IT" sz="4500" b="1" kern="0" dirty="0">
              <a:ea typeface="MS Gothic" panose="020B0609070205080204" pitchFamily="49" charset="-128"/>
              <a:cs typeface="Times New Roman" panose="02020603050405020304" pitchFamily="18" charset="0"/>
            </a:endParaRPr>
          </a:p>
        </p:txBody>
      </p:sp>
      <p:pic>
        <p:nvPicPr>
          <p:cNvPr id="4" name="Γραφικό 10">
            <a:extLst>
              <a:ext uri="{FF2B5EF4-FFF2-40B4-BE49-F238E27FC236}">
                <a16:creationId xmlns:a16="http://schemas.microsoft.com/office/drawing/2014/main" id="{10E91198-D43E-57F2-DC45-ABAC16B9B4A8}"/>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2113794" y="2923781"/>
            <a:ext cx="4993106" cy="4956054"/>
          </a:xfrm>
          <a:prstGeom prst="rect">
            <a:avLst/>
          </a:prstGeom>
        </p:spPr>
      </p:pic>
    </p:spTree>
    <p:extLst>
      <p:ext uri="{BB962C8B-B14F-4D97-AF65-F5344CB8AC3E}">
        <p14:creationId xmlns:p14="http://schemas.microsoft.com/office/powerpoint/2010/main" val="1550331535"/>
      </p:ext>
    </p:extLst>
  </p:cSld>
  <p:clrMapOvr>
    <a:masterClrMapping/>
  </p:clrMapOvr>
</p:sld>
</file>

<file path=ppt/slides/slide2.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199F1-1C11-DBD6-A58D-5765455D6F4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091788E-B5DB-7DC3-3964-8552C8C783C7}"/>
              </a:ext>
            </a:extLst>
          </p:cNvPr>
          <p:cNvSpPr/>
          <p:nvPr/>
        </p:nvSpPr>
        <p:spPr>
          <a:xfrm flipV="1">
            <a:off x="0" y="-190500"/>
            <a:ext cx="18288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1203C1E7-E2AC-FC69-6976-5764527D3910}"/>
              </a:ext>
            </a:extLst>
          </p:cNvPr>
          <p:cNvSpPr/>
          <p:nvPr/>
        </p:nvSpPr>
        <p:spPr>
          <a:xfrm rot="-10800000">
            <a:off x="11277600" y="340877"/>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87E33D67-7393-6AB1-F590-ABC9745477B9}"/>
              </a:ext>
            </a:extLst>
          </p:cNvPr>
          <p:cNvSpPr txBox="1"/>
          <p:nvPr/>
        </p:nvSpPr>
        <p:spPr>
          <a:xfrm>
            <a:off x="609600" y="952500"/>
            <a:ext cx="11201400" cy="1323439"/>
          </a:xfrm>
          <a:prstGeom prst="rect">
            <a:avLst/>
          </a:prstGeom>
          <a:noFill/>
        </p:spPr>
        <p:txBody>
          <a:bodyPr wrap="square">
            <a:spAutoFit/>
          </a:bodyPr>
          <a:lstStyle/>
          <a:p>
            <a:pPr lvl="0"/>
            <a:r>
              <a:rPr lang="en-US" sz="8000" b="1" dirty="0">
                <a:solidFill>
                  <a:schemeClr val="tx1"/>
                </a:solidFill>
                <a:effectLst/>
                <a:latin typeface="+mn-lt"/>
              </a:rPr>
              <a:t>Scopo del capitolo</a:t>
            </a:r>
            <a:endParaRPr lang="el-GR" sz="8000" dirty="0"/>
          </a:p>
        </p:txBody>
      </p:sp>
      <p:sp>
        <p:nvSpPr>
          <p:cNvPr id="4" name="TextBox 3">
            <a:extLst>
              <a:ext uri="{FF2B5EF4-FFF2-40B4-BE49-F238E27FC236}">
                <a16:creationId xmlns:a16="http://schemas.microsoft.com/office/drawing/2014/main" id="{85532D7E-A034-4B1D-DC90-55F98A74B743}"/>
              </a:ext>
            </a:extLst>
          </p:cNvPr>
          <p:cNvSpPr txBox="1"/>
          <p:nvPr/>
        </p:nvSpPr>
        <p:spPr>
          <a:xfrm>
            <a:off x="5638800" y="6726685"/>
            <a:ext cx="13258800" cy="2862322"/>
          </a:xfrm>
          <a:prstGeom prst="rect">
            <a:avLst/>
          </a:prstGeom>
          <a:noFill/>
        </p:spPr>
        <p:txBody>
          <a:bodyPr wrap="square">
            <a:spAutoFit/>
          </a:bodyPr>
          <a:lstStyle/>
          <a:p>
            <a:r>
              <a:rPr lang="en-US" sz="6000" b="1" dirty="0">
                <a:effectLst/>
                <a:latin typeface="Calibri" panose="020F0502020204030204" pitchFamily="34" charset="0"/>
                <a:ea typeface="Arial" panose="020B0604020202020204" pitchFamily="34" charset="0"/>
              </a:rPr>
              <a:t>•    Promuovere l'apprendimento permanente</a:t>
            </a:r>
          </a:p>
          <a:p>
            <a:r>
              <a:rPr lang="en-US" sz="6000" b="1" dirty="0">
                <a:effectLst/>
                <a:latin typeface="Calibri" panose="020F0502020204030204" pitchFamily="34" charset="0"/>
                <a:ea typeface="Arial" panose="020B0604020202020204" pitchFamily="34" charset="0"/>
              </a:rPr>
              <a:t>•    Adattarsi alla trasformazione digitale</a:t>
            </a:r>
          </a:p>
          <a:p>
            <a:r>
              <a:rPr lang="en-US" sz="6000" b="1" dirty="0">
                <a:effectLst/>
                <a:latin typeface="Calibri" panose="020F0502020204030204" pitchFamily="34" charset="0"/>
                <a:ea typeface="Arial" panose="020B0604020202020204" pitchFamily="34" charset="0"/>
              </a:rPr>
              <a:t>•    Supportare i formatori nel settore delle arti e della cultura</a:t>
            </a:r>
          </a:p>
        </p:txBody>
      </p:sp>
      <p:pic>
        <p:nvPicPr>
          <p:cNvPr id="7" name="Γραφικό 3">
            <a:extLst>
              <a:ext uri="{FF2B5EF4-FFF2-40B4-BE49-F238E27FC236}">
                <a16:creationId xmlns:a16="http://schemas.microsoft.com/office/drawing/2014/main" id="{885A6D59-F08E-08BE-2E87-A21DAD87BCD4}"/>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2807938" y="6286481"/>
            <a:ext cx="2678462" cy="2819400"/>
          </a:xfrm>
          <a:prstGeom prst="rect">
            <a:avLst/>
          </a:prstGeom>
        </p:spPr>
      </p:pic>
    </p:spTree>
    <p:extLst>
      <p:ext uri="{BB962C8B-B14F-4D97-AF65-F5344CB8AC3E}">
        <p14:creationId xmlns:p14="http://schemas.microsoft.com/office/powerpoint/2010/main" val="2036634033"/>
      </p:ext>
    </p:extLst>
  </p:cSld>
  <p:clrMapOvr>
    <a:masterClrMapping/>
  </p:clrMapOvr>
</p:sld>
</file>

<file path=ppt/slides/slide20.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EE678-77B5-585F-50B0-AC558BD1197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708D4191-EC90-CD0D-DB4B-286FB400687D}"/>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F006B300-A85F-30F0-193B-AE600AF85892}"/>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12" name="TextBox 11">
            <a:extLst>
              <a:ext uri="{FF2B5EF4-FFF2-40B4-BE49-F238E27FC236}">
                <a16:creationId xmlns:a16="http://schemas.microsoft.com/office/drawing/2014/main" id="{13453D14-2AD0-2C11-C43D-ECA9A502EEBE}"/>
              </a:ext>
            </a:extLst>
          </p:cNvPr>
          <p:cNvSpPr txBox="1"/>
          <p:nvPr/>
        </p:nvSpPr>
        <p:spPr>
          <a:xfrm>
            <a:off x="1143000" y="3743950"/>
            <a:ext cx="11237842" cy="3315716"/>
          </a:xfrm>
          <a:prstGeom prst="rect">
            <a:avLst/>
          </a:prstGeom>
          <a:noFill/>
        </p:spPr>
        <p:txBody>
          <a:bodyPr wrap="square">
            <a:spAutoFit/>
          </a:bodyPr>
          <a:lstStyle/>
          <a:p>
            <a:pPr>
              <a:lnSpc>
                <a:spcPct val="115000"/>
              </a:lnSpc>
              <a:spcBef>
                <a:spcPts val="2400"/>
              </a:spcBef>
              <a:buNone/>
            </a:pPr>
            <a:r>
              <a:rPr lang="en-US" sz="6000" b="1" kern="0" dirty="0">
                <a:solidFill>
                  <a:srgbClr val="3F6031"/>
                </a:solidFill>
                <a:effectLst/>
                <a:ea typeface="MS Gothic" panose="020B0609070205080204" pitchFamily="49" charset="-128"/>
                <a:cs typeface="Times New Roman" panose="02020603050405020304" pitchFamily="18" charset="0"/>
              </a:rPr>
              <a:t>Giochi di ruolo e casi di studio</a:t>
            </a:r>
          </a:p>
          <a:p>
            <a:pPr>
              <a:lnSpc>
                <a:spcPct val="115000"/>
              </a:lnSpc>
              <a:spcBef>
                <a:spcPts val="2400"/>
              </a:spcBef>
              <a:buNone/>
            </a:pPr>
            <a:r>
              <a:rPr lang="en-US" sz="4500" b="1" kern="0" dirty="0">
                <a:effectLst/>
                <a:ea typeface="MS Gothic" panose="020B0609070205080204" pitchFamily="49" charset="-128"/>
                <a:cs typeface="Times New Roman" panose="02020603050405020304" pitchFamily="18" charset="0"/>
              </a:rPr>
              <a:t>•    Simulazioni di scenari reali</a:t>
            </a:r>
          </a:p>
          <a:p>
            <a:pPr>
              <a:lnSpc>
                <a:spcPct val="115000"/>
              </a:lnSpc>
              <a:spcBef>
                <a:spcPts val="2400"/>
              </a:spcBef>
              <a:buNone/>
            </a:pPr>
            <a:r>
              <a:rPr lang="en-US" sz="4500" b="1" kern="0" dirty="0">
                <a:effectLst/>
                <a:ea typeface="MS Gothic" panose="020B0609070205080204" pitchFamily="49" charset="-128"/>
                <a:cs typeface="Times New Roman" panose="02020603050405020304" pitchFamily="18" charset="0"/>
              </a:rPr>
              <a:t>•    Risoluzione esperienziale dei problemi</a:t>
            </a:r>
          </a:p>
        </p:txBody>
      </p:sp>
      <p:pic>
        <p:nvPicPr>
          <p:cNvPr id="5" name="Γραφικό 4">
            <a:extLst>
              <a:ext uri="{FF2B5EF4-FFF2-40B4-BE49-F238E27FC236}">
                <a16:creationId xmlns:a16="http://schemas.microsoft.com/office/drawing/2014/main" id="{5B109C21-6931-D683-E09D-3635D8501053}"/>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1430000" y="3496808"/>
            <a:ext cx="3810000" cy="3810000"/>
          </a:xfrm>
          <a:prstGeom prst="rect">
            <a:avLst/>
          </a:prstGeom>
        </p:spPr>
      </p:pic>
    </p:spTree>
    <p:extLst>
      <p:ext uri="{BB962C8B-B14F-4D97-AF65-F5344CB8AC3E}">
        <p14:creationId xmlns:p14="http://schemas.microsoft.com/office/powerpoint/2010/main" val="2132755293"/>
      </p:ext>
    </p:extLst>
  </p:cSld>
  <p:clrMapOvr>
    <a:masterClrMapping/>
  </p:clrMapOvr>
</p:sld>
</file>

<file path=ppt/slides/slide21.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ACE71-8611-ACC4-8D17-2FE596A8D25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466AFF2-26E2-075C-E8B3-3A5F485165E9}"/>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5A3893C5-7BEF-71A8-F676-58374B68337A}"/>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12" name="TextBox 11">
            <a:extLst>
              <a:ext uri="{FF2B5EF4-FFF2-40B4-BE49-F238E27FC236}">
                <a16:creationId xmlns:a16="http://schemas.microsoft.com/office/drawing/2014/main" id="{21CB6153-D7FE-CE9E-7BC9-1C35FEC4D91F}"/>
              </a:ext>
            </a:extLst>
          </p:cNvPr>
          <p:cNvSpPr txBox="1"/>
          <p:nvPr/>
        </p:nvSpPr>
        <p:spPr>
          <a:xfrm>
            <a:off x="1143000" y="3743950"/>
            <a:ext cx="11237842" cy="4624984"/>
          </a:xfrm>
          <a:prstGeom prst="rect">
            <a:avLst/>
          </a:prstGeom>
          <a:noFill/>
        </p:spPr>
        <p:txBody>
          <a:bodyPr wrap="square">
            <a:spAutoFit/>
          </a:bodyPr>
          <a:lstStyle/>
          <a:p>
            <a:pPr>
              <a:lnSpc>
                <a:spcPct val="115000"/>
              </a:lnSpc>
              <a:spcBef>
                <a:spcPts val="2400"/>
              </a:spcBef>
              <a:buNone/>
            </a:pPr>
            <a:r>
              <a:rPr lang="en-US" sz="6500" b="1" kern="0" dirty="0">
                <a:solidFill>
                  <a:srgbClr val="3F6031"/>
                </a:solidFill>
                <a:effectLst/>
                <a:ea typeface="MS Gothic" panose="020B0609070205080204" pitchFamily="49" charset="-128"/>
                <a:cs typeface="Times New Roman" panose="02020603050405020304" pitchFamily="18" charset="0"/>
              </a:rPr>
              <a:t>Gamification</a:t>
            </a:r>
          </a:p>
          <a:p>
            <a:pPr>
              <a:lnSpc>
                <a:spcPct val="115000"/>
              </a:lnSpc>
              <a:spcBef>
                <a:spcPts val="2400"/>
              </a:spcBef>
              <a:buNone/>
            </a:pPr>
            <a:r>
              <a:rPr lang="en-US" sz="4500" b="1" kern="0" dirty="0">
                <a:effectLst/>
                <a:ea typeface="MS Gothic" panose="020B0609070205080204" pitchFamily="49" charset="-128"/>
                <a:cs typeface="Times New Roman" panose="02020603050405020304" pitchFamily="18" charset="0"/>
              </a:rPr>
              <a:t>•    Giochi e sfide</a:t>
            </a:r>
          </a:p>
          <a:p>
            <a:pPr>
              <a:lnSpc>
                <a:spcPct val="115000"/>
              </a:lnSpc>
              <a:spcBef>
                <a:spcPts val="2400"/>
              </a:spcBef>
              <a:buNone/>
            </a:pPr>
            <a:r>
              <a:rPr lang="en-US" sz="4500" b="1" kern="0" dirty="0">
                <a:effectLst/>
                <a:ea typeface="MS Gothic" panose="020B0609070205080204" pitchFamily="49" charset="-128"/>
                <a:cs typeface="Times New Roman" panose="02020603050405020304" pitchFamily="18" charset="0"/>
              </a:rPr>
              <a:t>•    Clip informative, modelli</a:t>
            </a:r>
          </a:p>
          <a:p>
            <a:pPr>
              <a:lnSpc>
                <a:spcPct val="115000"/>
              </a:lnSpc>
              <a:spcBef>
                <a:spcPts val="2400"/>
              </a:spcBef>
              <a:buNone/>
            </a:pPr>
            <a:endParaRPr lang="en-US" sz="5200" kern="0" dirty="0">
              <a:effectLst/>
              <a:ea typeface="MS Gothic" panose="020B0609070205080204" pitchFamily="49" charset="-128"/>
              <a:cs typeface="Times New Roman" panose="02020603050405020304" pitchFamily="18" charset="0"/>
            </a:endParaRPr>
          </a:p>
        </p:txBody>
      </p:sp>
      <p:pic>
        <p:nvPicPr>
          <p:cNvPr id="5" name="Γραφικό 4">
            <a:extLst>
              <a:ext uri="{FF2B5EF4-FFF2-40B4-BE49-F238E27FC236}">
                <a16:creationId xmlns:a16="http://schemas.microsoft.com/office/drawing/2014/main" id="{C6619236-20CE-FFA6-7CB6-D50C1015E30F}"/>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2115800" y="3619500"/>
            <a:ext cx="3810000" cy="3810000"/>
          </a:xfrm>
          <a:prstGeom prst="rect">
            <a:avLst/>
          </a:prstGeom>
        </p:spPr>
      </p:pic>
    </p:spTree>
    <p:extLst>
      <p:ext uri="{BB962C8B-B14F-4D97-AF65-F5344CB8AC3E}">
        <p14:creationId xmlns:p14="http://schemas.microsoft.com/office/powerpoint/2010/main" val="1263851817"/>
      </p:ext>
    </p:extLst>
  </p:cSld>
  <p:clrMapOvr>
    <a:masterClrMapping/>
  </p:clrMapOvr>
</p:sld>
</file>

<file path=ppt/slides/slide22.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D5314-51F3-F9AC-5622-6B427B2142B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E4A8D3D-E476-3DCB-3C85-620821F9999E}"/>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561D1A6C-2B70-7894-E119-E119BB6EC5A0}"/>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12" name="TextBox 11">
            <a:extLst>
              <a:ext uri="{FF2B5EF4-FFF2-40B4-BE49-F238E27FC236}">
                <a16:creationId xmlns:a16="http://schemas.microsoft.com/office/drawing/2014/main" id="{C70C476E-63F7-65DD-DED2-1F2D9BBCA852}"/>
              </a:ext>
            </a:extLst>
          </p:cNvPr>
          <p:cNvSpPr txBox="1"/>
          <p:nvPr/>
        </p:nvSpPr>
        <p:spPr>
          <a:xfrm>
            <a:off x="1143000" y="3743950"/>
            <a:ext cx="11237842" cy="4624984"/>
          </a:xfrm>
          <a:prstGeom prst="rect">
            <a:avLst/>
          </a:prstGeom>
          <a:noFill/>
        </p:spPr>
        <p:txBody>
          <a:bodyPr wrap="square">
            <a:spAutoFit/>
          </a:bodyPr>
          <a:lstStyle/>
          <a:p>
            <a:pPr>
              <a:lnSpc>
                <a:spcPct val="115000"/>
              </a:lnSpc>
              <a:spcBef>
                <a:spcPts val="2400"/>
              </a:spcBef>
              <a:buNone/>
            </a:pPr>
            <a:r>
              <a:rPr lang="en-US" sz="6500" b="1" kern="0" dirty="0">
                <a:solidFill>
                  <a:srgbClr val="3F6031"/>
                </a:solidFill>
                <a:effectLst/>
                <a:ea typeface="MS Gothic" panose="020B0609070205080204" pitchFamily="49" charset="-128"/>
                <a:cs typeface="Times New Roman" panose="02020603050405020304" pitchFamily="18" charset="0"/>
              </a:rPr>
              <a:t>Dalla pratica alla teoria</a:t>
            </a:r>
          </a:p>
          <a:p>
            <a:pPr>
              <a:lnSpc>
                <a:spcPct val="115000"/>
              </a:lnSpc>
              <a:spcBef>
                <a:spcPts val="2400"/>
              </a:spcBef>
              <a:buNone/>
            </a:pPr>
            <a:r>
              <a:rPr lang="en-US" sz="4500" b="1" kern="0" dirty="0">
                <a:effectLst/>
                <a:ea typeface="MS Gothic" panose="020B0609070205080204" pitchFamily="49" charset="-128"/>
                <a:cs typeface="Times New Roman" panose="02020603050405020304" pitchFamily="18" charset="0"/>
              </a:rPr>
              <a:t>•    Inizia con gli esercizi</a:t>
            </a:r>
          </a:p>
          <a:p>
            <a:pPr>
              <a:lnSpc>
                <a:spcPct val="115000"/>
              </a:lnSpc>
              <a:spcBef>
                <a:spcPts val="2400"/>
              </a:spcBef>
              <a:buNone/>
            </a:pPr>
            <a:r>
              <a:rPr lang="en-US" sz="4500" b="1" kern="0" dirty="0">
                <a:effectLst/>
                <a:ea typeface="MS Gothic" panose="020B0609070205080204" pitchFamily="49" charset="-128"/>
                <a:cs typeface="Times New Roman" panose="02020603050405020304" pitchFamily="18" charset="0"/>
              </a:rPr>
              <a:t>•    Rifletti sui concetti</a:t>
            </a:r>
          </a:p>
          <a:p>
            <a:pPr>
              <a:lnSpc>
                <a:spcPct val="115000"/>
              </a:lnSpc>
              <a:spcBef>
                <a:spcPts val="2400"/>
              </a:spcBef>
              <a:buNone/>
            </a:pPr>
            <a:endParaRPr lang="en-US" sz="5200" kern="0" dirty="0">
              <a:effectLst/>
              <a:ea typeface="MS Gothic" panose="020B0609070205080204" pitchFamily="49" charset="-128"/>
              <a:cs typeface="Times New Roman" panose="02020603050405020304" pitchFamily="18" charset="0"/>
            </a:endParaRPr>
          </a:p>
        </p:txBody>
      </p:sp>
      <p:pic>
        <p:nvPicPr>
          <p:cNvPr id="5" name="Γραφικό 4">
            <a:extLst>
              <a:ext uri="{FF2B5EF4-FFF2-40B4-BE49-F238E27FC236}">
                <a16:creationId xmlns:a16="http://schemas.microsoft.com/office/drawing/2014/main" id="{C8D73FF6-9D7E-6EA2-4BFB-7E5483A9BD8E}"/>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1430000" y="3467100"/>
            <a:ext cx="3810000" cy="3810000"/>
          </a:xfrm>
          <a:prstGeom prst="rect">
            <a:avLst/>
          </a:prstGeom>
        </p:spPr>
      </p:pic>
    </p:spTree>
    <p:extLst>
      <p:ext uri="{BB962C8B-B14F-4D97-AF65-F5344CB8AC3E}">
        <p14:creationId xmlns:p14="http://schemas.microsoft.com/office/powerpoint/2010/main" val="4116262553"/>
      </p:ext>
    </p:extLst>
  </p:cSld>
  <p:clrMapOvr>
    <a:masterClrMapping/>
  </p:clrMapOvr>
</p:sld>
</file>

<file path=ppt/slides/slide23.xml><?xml version="1.0" encoding="utf-8"?>
<p:sld xmlns:a16="http://schemas.microsoft.com/office/drawing/2014/main" xmlns:asvg="http://schemas.microsoft.com/office/drawing/2016/SVG/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E4AD2-1315-5B30-93D0-3820828C4F3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4248E23-A7AB-4F56-7F9E-0E903443D036}"/>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9D2A8745-36E2-1D10-A522-A7897425C840}"/>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7608EEA5-EC2B-1C95-A244-6529698B4ED6}"/>
              </a:ext>
            </a:extLst>
          </p:cNvPr>
          <p:cNvSpPr txBox="1"/>
          <p:nvPr/>
        </p:nvSpPr>
        <p:spPr>
          <a:xfrm>
            <a:off x="914400" y="1148176"/>
            <a:ext cx="15697200" cy="861774"/>
          </a:xfrm>
          <a:prstGeom prst="rect">
            <a:avLst/>
          </a:prstGeom>
          <a:noFill/>
        </p:spPr>
        <p:txBody>
          <a:bodyPr wrap="square">
            <a:spAutoFit/>
          </a:bodyPr>
          <a:lstStyle/>
          <a:p>
            <a:pPr lvl="0"/>
            <a:r>
              <a:rPr lang="en-US" sz="5000" b="1" dirty="0"/>
              <a:t>Lezione 6 – Sviluppo di un programma di formazione</a:t>
            </a:r>
            <a:endParaRPr lang="el-GR" sz="5000" b="1" dirty="0"/>
          </a:p>
        </p:txBody>
      </p:sp>
      <p:sp>
        <p:nvSpPr>
          <p:cNvPr id="8" name="Rectangle 3">
            <a:extLst>
              <a:ext uri="{FF2B5EF4-FFF2-40B4-BE49-F238E27FC236}">
                <a16:creationId xmlns:a16="http://schemas.microsoft.com/office/drawing/2014/main" id="{F07C8FDB-D4C3-B408-459F-8CD614B6C0B8}"/>
              </a:ext>
            </a:extLst>
          </p:cNvPr>
          <p:cNvSpPr>
            <a:spLocks noChangeArrowheads="1"/>
          </p:cNvSpPr>
          <p:nvPr/>
        </p:nvSpPr>
        <p:spPr bwMode="auto">
          <a:xfrm>
            <a:off x="7315200" y="-1709420"/>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it-IT" sz="1800" b="0" i="0" u="none" strike="noStrike" cap="none" normalizeH="0" baseline="0">
              <a:ln>
                <a:noFill/>
              </a:ln>
              <a:solidFill>
                <a:schemeClr val="tx1"/>
              </a:solidFill>
              <a:effectLst/>
              <a:latin typeface="Arial" panose="020B0604020202020204" pitchFamily="34" charset="0"/>
            </a:endParaRPr>
          </a:p>
        </p:txBody>
      </p:sp>
      <p:sp>
        <p:nvSpPr>
          <p:cNvPr id="9" name="Rectangle 4">
            <a:extLst>
              <a:ext uri="{FF2B5EF4-FFF2-40B4-BE49-F238E27FC236}">
                <a16:creationId xmlns:a16="http://schemas.microsoft.com/office/drawing/2014/main" id="{AAC3BCC6-059C-4DA7-DAB1-5FED940B0BB5}"/>
              </a:ext>
            </a:extLst>
          </p:cNvPr>
          <p:cNvSpPr>
            <a:spLocks noChangeArrowheads="1"/>
          </p:cNvSpPr>
          <p:nvPr/>
        </p:nvSpPr>
        <p:spPr bwMode="auto">
          <a:xfrm>
            <a:off x="7543800" y="-1252220"/>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pic>
        <p:nvPicPr>
          <p:cNvPr id="4" name="Γραφικό 3">
            <a:extLst>
              <a:ext uri="{FF2B5EF4-FFF2-40B4-BE49-F238E27FC236}">
                <a16:creationId xmlns:a16="http://schemas.microsoft.com/office/drawing/2014/main" id="{2BDDB1D7-0041-467A-1D2C-8FB10FBAF7CF}"/>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838200" y="4410344"/>
            <a:ext cx="2895600" cy="3019155"/>
          </a:xfrm>
          <a:prstGeom prst="rect">
            <a:avLst/>
          </a:prstGeom>
        </p:spPr>
      </p:pic>
      <p:sp>
        <p:nvSpPr>
          <p:cNvPr id="13" name="TextBox 12">
            <a:extLst>
              <a:ext uri="{FF2B5EF4-FFF2-40B4-BE49-F238E27FC236}">
                <a16:creationId xmlns:a16="http://schemas.microsoft.com/office/drawing/2014/main" id="{57D0E82C-F766-564B-774C-62B7597A3DFD}"/>
              </a:ext>
            </a:extLst>
          </p:cNvPr>
          <p:cNvSpPr txBox="1"/>
          <p:nvPr/>
        </p:nvSpPr>
        <p:spPr>
          <a:xfrm>
            <a:off x="4267200" y="4423044"/>
            <a:ext cx="14935200" cy="3065006"/>
          </a:xfrm>
          <a:prstGeom prst="rect">
            <a:avLst/>
          </a:prstGeom>
          <a:noFill/>
        </p:spPr>
        <p:txBody>
          <a:bodyPr wrap="square">
            <a:spAutoFit/>
          </a:bodyPr>
          <a:lstStyle/>
          <a:p>
            <a:pPr marL="342900" lvl="0" indent="-342900" algn="just">
              <a:lnSpc>
                <a:spcPct val="115000"/>
              </a:lnSpc>
              <a:spcBef>
                <a:spcPts val="600"/>
              </a:spcBef>
              <a:spcAft>
                <a:spcPts val="600"/>
              </a:spcAft>
              <a:buFont typeface="Symbol" panose="05050102010706020507" pitchFamily="18" charset="2"/>
              <a:buChar char=""/>
            </a:pPr>
            <a:r>
              <a:rPr lang="en-GB" sz="3600" dirty="0">
                <a:effectLst/>
                <a:latin typeface="+mj-lt"/>
                <a:ea typeface="Arial" panose="020B0604020202020204" pitchFamily="34" charset="0"/>
              </a:rPr>
              <a:t>Analisi delle esigenze formative </a:t>
            </a:r>
            <a:endParaRPr lang="el-GR" sz="3600" dirty="0">
              <a:effectLst/>
              <a:latin typeface="+mj-lt"/>
              <a:ea typeface="Arial" panose="020B0604020202020204" pitchFamily="34" charset="0"/>
            </a:endParaRPr>
          </a:p>
          <a:p>
            <a:pPr marL="342900" lvl="0" indent="-342900" algn="just">
              <a:lnSpc>
                <a:spcPct val="115000"/>
              </a:lnSpc>
              <a:spcBef>
                <a:spcPts val="600"/>
              </a:spcBef>
              <a:spcAft>
                <a:spcPts val="600"/>
              </a:spcAft>
              <a:buFont typeface="Symbol" panose="05050102010706020507" pitchFamily="18" charset="2"/>
              <a:buChar char=""/>
            </a:pPr>
            <a:r>
              <a:rPr lang="en-GB" sz="3600" dirty="0">
                <a:effectLst/>
                <a:latin typeface="+mj-lt"/>
                <a:ea typeface="Arial" panose="020B0604020202020204" pitchFamily="34" charset="0"/>
              </a:rPr>
              <a:t>Sviluppo di una strategia didattica e formativa</a:t>
            </a:r>
            <a:endParaRPr lang="el-GR" sz="3600" dirty="0">
              <a:effectLst/>
              <a:latin typeface="+mj-lt"/>
              <a:ea typeface="Arial" panose="020B0604020202020204" pitchFamily="34" charset="0"/>
            </a:endParaRPr>
          </a:p>
          <a:p>
            <a:pPr marL="342900" lvl="0" indent="-342900" algn="just">
              <a:lnSpc>
                <a:spcPct val="115000"/>
              </a:lnSpc>
              <a:spcBef>
                <a:spcPts val="600"/>
              </a:spcBef>
              <a:spcAft>
                <a:spcPts val="600"/>
              </a:spcAft>
              <a:buFont typeface="Symbol" panose="05050102010706020507" pitchFamily="18" charset="2"/>
              <a:buChar char=""/>
            </a:pPr>
            <a:r>
              <a:rPr lang="en-GB" sz="3600" dirty="0">
                <a:effectLst/>
                <a:latin typeface="+mj-lt"/>
                <a:ea typeface="Arial" panose="020B0604020202020204" pitchFamily="34" charset="0"/>
              </a:rPr>
              <a:t>Sviluppo di percorsi formativi incentrati sullo studente</a:t>
            </a:r>
            <a:endParaRPr lang="el-GR" sz="3600" dirty="0">
              <a:effectLst/>
              <a:latin typeface="+mj-lt"/>
              <a:ea typeface="Arial" panose="020B0604020202020204" pitchFamily="34" charset="0"/>
            </a:endParaRPr>
          </a:p>
          <a:p>
            <a:pPr marL="342900" lvl="0" indent="-342900" algn="just">
              <a:lnSpc>
                <a:spcPct val="115000"/>
              </a:lnSpc>
              <a:spcBef>
                <a:spcPts val="600"/>
              </a:spcBef>
              <a:spcAft>
                <a:spcPts val="600"/>
              </a:spcAft>
              <a:buFont typeface="Symbol" panose="05050102010706020507" pitchFamily="18" charset="2"/>
              <a:buChar char=""/>
            </a:pPr>
            <a:r>
              <a:rPr lang="en-GB" sz="3600" dirty="0">
                <a:effectLst/>
                <a:latin typeface="+mj-lt"/>
                <a:ea typeface="Arial" panose="020B0604020202020204" pitchFamily="34" charset="0"/>
              </a:rPr>
              <a:t>Sviluppo e fornitura intelligenti di materiali didattici e formativi</a:t>
            </a:r>
            <a:endParaRPr lang="el-GR" sz="3600" dirty="0">
              <a:effectLst/>
              <a:latin typeface="+mj-lt"/>
              <a:ea typeface="Arial" panose="020B0604020202020204" pitchFamily="34" charset="0"/>
            </a:endParaRPr>
          </a:p>
        </p:txBody>
      </p:sp>
    </p:spTree>
    <p:extLst>
      <p:ext uri="{BB962C8B-B14F-4D97-AF65-F5344CB8AC3E}">
        <p14:creationId xmlns:p14="http://schemas.microsoft.com/office/powerpoint/2010/main" val="1492170061"/>
      </p:ext>
    </p:extLst>
  </p:cSld>
  <p:clrMapOvr>
    <a:masterClrMapping/>
  </p:clrMapOvr>
</p:sld>
</file>

<file path=ppt/slides/slide24.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15CE6-5ED6-7FBD-07B4-2B3FAFAF272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1643EBE3-554A-6E10-9BB9-1FC3927ED5AA}"/>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48453B60-A1AA-FE3E-77AD-408309E4D55D}"/>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latin typeface="+mj-lt"/>
            </a:endParaRPr>
          </a:p>
        </p:txBody>
      </p:sp>
      <p:sp>
        <p:nvSpPr>
          <p:cNvPr id="5" name="TextBox 4">
            <a:extLst>
              <a:ext uri="{FF2B5EF4-FFF2-40B4-BE49-F238E27FC236}">
                <a16:creationId xmlns:a16="http://schemas.microsoft.com/office/drawing/2014/main" id="{B181688E-629A-192D-ECC1-164548EB892C}"/>
              </a:ext>
            </a:extLst>
          </p:cNvPr>
          <p:cNvSpPr txBox="1"/>
          <p:nvPr/>
        </p:nvSpPr>
        <p:spPr>
          <a:xfrm>
            <a:off x="0" y="990712"/>
            <a:ext cx="16687800" cy="923330"/>
          </a:xfrm>
          <a:prstGeom prst="rect">
            <a:avLst/>
          </a:prstGeom>
          <a:noFill/>
        </p:spPr>
        <p:txBody>
          <a:bodyPr wrap="square">
            <a:spAutoFit/>
          </a:bodyPr>
          <a:lstStyle/>
          <a:p>
            <a:pPr lvl="0" algn="r"/>
            <a:r>
              <a:rPr lang="en-US" sz="5400" b="1" dirty="0">
                <a:latin typeface="+mj-lt"/>
              </a:rPr>
              <a:t>Sviluppo di un programma di formazione</a:t>
            </a:r>
            <a:endParaRPr lang="el-GR" sz="5000" b="1" dirty="0">
              <a:latin typeface="+mj-lt"/>
            </a:endParaRPr>
          </a:p>
        </p:txBody>
      </p:sp>
      <p:grpSp>
        <p:nvGrpSpPr>
          <p:cNvPr id="9" name="Group 44">
            <a:extLst>
              <a:ext uri="{FF2B5EF4-FFF2-40B4-BE49-F238E27FC236}">
                <a16:creationId xmlns:a16="http://schemas.microsoft.com/office/drawing/2014/main" id="{09DFFCC7-C735-2C30-3D42-7DF8E684345B}"/>
              </a:ext>
            </a:extLst>
          </p:cNvPr>
          <p:cNvGrpSpPr/>
          <p:nvPr/>
        </p:nvGrpSpPr>
        <p:grpSpPr>
          <a:xfrm>
            <a:off x="7299692" y="6838832"/>
            <a:ext cx="4816112" cy="1686578"/>
            <a:chOff x="1588" y="4221162"/>
            <a:chExt cx="9147175" cy="2624138"/>
          </a:xfrm>
        </p:grpSpPr>
        <p:sp>
          <p:nvSpPr>
            <p:cNvPr id="10" name="Freeform 12">
              <a:extLst>
                <a:ext uri="{FF2B5EF4-FFF2-40B4-BE49-F238E27FC236}">
                  <a16:creationId xmlns:a16="http://schemas.microsoft.com/office/drawing/2014/main" id="{AEF6D60E-DF4A-D627-F5EA-33F08510E99F}"/>
                </a:ext>
              </a:extLst>
            </p:cNvPr>
            <p:cNvSpPr>
              <a:spLocks/>
            </p:cNvSpPr>
            <p:nvPr/>
          </p:nvSpPr>
          <p:spPr bwMode="auto">
            <a:xfrm>
              <a:off x="1588" y="4221162"/>
              <a:ext cx="9147175" cy="2624138"/>
            </a:xfrm>
            <a:custGeom>
              <a:avLst/>
              <a:gdLst>
                <a:gd name="T0" fmla="*/ 2278 w 3889"/>
                <a:gd name="T1" fmla="*/ 11 h 1114"/>
                <a:gd name="T2" fmla="*/ 26 w 3889"/>
                <a:gd name="T3" fmla="*/ 277 h 1114"/>
                <a:gd name="T4" fmla="*/ 0 w 3889"/>
                <a:gd name="T5" fmla="*/ 519 h 1114"/>
                <a:gd name="T6" fmla="*/ 1 w 3889"/>
                <a:gd name="T7" fmla="*/ 524 h 1114"/>
                <a:gd name="T8" fmla="*/ 3 w 3889"/>
                <a:gd name="T9" fmla="*/ 528 h 1114"/>
                <a:gd name="T10" fmla="*/ 7 w 3889"/>
                <a:gd name="T11" fmla="*/ 532 h 1114"/>
                <a:gd name="T12" fmla="*/ 11 w 3889"/>
                <a:gd name="T13" fmla="*/ 537 h 1114"/>
                <a:gd name="T14" fmla="*/ 16 w 3889"/>
                <a:gd name="T15" fmla="*/ 541 h 1114"/>
                <a:gd name="T16" fmla="*/ 22 w 3889"/>
                <a:gd name="T17" fmla="*/ 546 h 1114"/>
                <a:gd name="T18" fmla="*/ 30 w 3889"/>
                <a:gd name="T19" fmla="*/ 550 h 1114"/>
                <a:gd name="T20" fmla="*/ 38 w 3889"/>
                <a:gd name="T21" fmla="*/ 555 h 1114"/>
                <a:gd name="T22" fmla="*/ 48 w 3889"/>
                <a:gd name="T23" fmla="*/ 560 h 1114"/>
                <a:gd name="T24" fmla="*/ 56 w 3889"/>
                <a:gd name="T25" fmla="*/ 563 h 1114"/>
                <a:gd name="T26" fmla="*/ 1269 w 3889"/>
                <a:gd name="T27" fmla="*/ 1070 h 1114"/>
                <a:gd name="T28" fmla="*/ 1277 w 3889"/>
                <a:gd name="T29" fmla="*/ 1073 h 1114"/>
                <a:gd name="T30" fmla="*/ 1289 w 3889"/>
                <a:gd name="T31" fmla="*/ 1077 h 1114"/>
                <a:gd name="T32" fmla="*/ 1304 w 3889"/>
                <a:gd name="T33" fmla="*/ 1081 h 1114"/>
                <a:gd name="T34" fmla="*/ 1318 w 3889"/>
                <a:gd name="T35" fmla="*/ 1085 h 1114"/>
                <a:gd name="T36" fmla="*/ 1320 w 3889"/>
                <a:gd name="T37" fmla="*/ 1086 h 1114"/>
                <a:gd name="T38" fmla="*/ 1333 w 3889"/>
                <a:gd name="T39" fmla="*/ 1089 h 1114"/>
                <a:gd name="T40" fmla="*/ 1345 w 3889"/>
                <a:gd name="T41" fmla="*/ 1092 h 1114"/>
                <a:gd name="T42" fmla="*/ 1362 w 3889"/>
                <a:gd name="T43" fmla="*/ 1095 h 1114"/>
                <a:gd name="T44" fmla="*/ 1375 w 3889"/>
                <a:gd name="T45" fmla="*/ 1098 h 1114"/>
                <a:gd name="T46" fmla="*/ 1388 w 3889"/>
                <a:gd name="T47" fmla="*/ 1100 h 1114"/>
                <a:gd name="T48" fmla="*/ 1402 w 3889"/>
                <a:gd name="T49" fmla="*/ 1103 h 1114"/>
                <a:gd name="T50" fmla="*/ 1419 w 3889"/>
                <a:gd name="T51" fmla="*/ 1105 h 1114"/>
                <a:gd name="T52" fmla="*/ 1433 w 3889"/>
                <a:gd name="T53" fmla="*/ 1107 h 1114"/>
                <a:gd name="T54" fmla="*/ 1448 w 3889"/>
                <a:gd name="T55" fmla="*/ 1109 h 1114"/>
                <a:gd name="T56" fmla="*/ 1482 w 3889"/>
                <a:gd name="T57" fmla="*/ 1112 h 1114"/>
                <a:gd name="T58" fmla="*/ 1508 w 3889"/>
                <a:gd name="T59" fmla="*/ 1113 h 1114"/>
                <a:gd name="T60" fmla="*/ 1535 w 3889"/>
                <a:gd name="T61" fmla="*/ 1114 h 1114"/>
                <a:gd name="T62" fmla="*/ 1553 w 3889"/>
                <a:gd name="T63" fmla="*/ 1114 h 1114"/>
                <a:gd name="T64" fmla="*/ 1566 w 3889"/>
                <a:gd name="T65" fmla="*/ 1114 h 1114"/>
                <a:gd name="T66" fmla="*/ 1610 w 3889"/>
                <a:gd name="T67" fmla="*/ 1111 h 1114"/>
                <a:gd name="T68" fmla="*/ 3780 w 3889"/>
                <a:gd name="T69" fmla="*/ 883 h 1114"/>
                <a:gd name="T70" fmla="*/ 3796 w 3889"/>
                <a:gd name="T71" fmla="*/ 880 h 1114"/>
                <a:gd name="T72" fmla="*/ 3806 w 3889"/>
                <a:gd name="T73" fmla="*/ 878 h 1114"/>
                <a:gd name="T74" fmla="*/ 3815 w 3889"/>
                <a:gd name="T75" fmla="*/ 876 h 1114"/>
                <a:gd name="T76" fmla="*/ 3823 w 3889"/>
                <a:gd name="T77" fmla="*/ 874 h 1114"/>
                <a:gd name="T78" fmla="*/ 3829 w 3889"/>
                <a:gd name="T79" fmla="*/ 872 h 1114"/>
                <a:gd name="T80" fmla="*/ 3835 w 3889"/>
                <a:gd name="T81" fmla="*/ 869 h 1114"/>
                <a:gd name="T82" fmla="*/ 3841 w 3889"/>
                <a:gd name="T83" fmla="*/ 867 h 1114"/>
                <a:gd name="T84" fmla="*/ 3851 w 3889"/>
                <a:gd name="T85" fmla="*/ 861 h 1114"/>
                <a:gd name="T86" fmla="*/ 3854 w 3889"/>
                <a:gd name="T87" fmla="*/ 858 h 1114"/>
                <a:gd name="T88" fmla="*/ 3857 w 3889"/>
                <a:gd name="T89" fmla="*/ 855 h 1114"/>
                <a:gd name="T90" fmla="*/ 3859 w 3889"/>
                <a:gd name="T91" fmla="*/ 852 h 1114"/>
                <a:gd name="T92" fmla="*/ 3860 w 3889"/>
                <a:gd name="T93" fmla="*/ 848 h 1114"/>
                <a:gd name="T94" fmla="*/ 3887 w 3889"/>
                <a:gd name="T95" fmla="*/ 608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89" h="1114">
                  <a:moveTo>
                    <a:pt x="3831" y="559"/>
                  </a:moveTo>
                  <a:cubicBezTo>
                    <a:pt x="2630" y="57"/>
                    <a:pt x="2630" y="57"/>
                    <a:pt x="2630" y="57"/>
                  </a:cubicBezTo>
                  <a:cubicBezTo>
                    <a:pt x="2543" y="20"/>
                    <a:pt x="2385" y="0"/>
                    <a:pt x="2278" y="11"/>
                  </a:cubicBezTo>
                  <a:cubicBezTo>
                    <a:pt x="119" y="238"/>
                    <a:pt x="119" y="238"/>
                    <a:pt x="119" y="238"/>
                  </a:cubicBezTo>
                  <a:cubicBezTo>
                    <a:pt x="59" y="245"/>
                    <a:pt x="28" y="259"/>
                    <a:pt x="26" y="278"/>
                  </a:cubicBezTo>
                  <a:cubicBezTo>
                    <a:pt x="26" y="277"/>
                    <a:pt x="26" y="277"/>
                    <a:pt x="26" y="277"/>
                  </a:cubicBezTo>
                  <a:cubicBezTo>
                    <a:pt x="18" y="356"/>
                    <a:pt x="9" y="436"/>
                    <a:pt x="0" y="515"/>
                  </a:cubicBezTo>
                  <a:cubicBezTo>
                    <a:pt x="0" y="516"/>
                    <a:pt x="0" y="517"/>
                    <a:pt x="0" y="518"/>
                  </a:cubicBezTo>
                  <a:cubicBezTo>
                    <a:pt x="0" y="518"/>
                    <a:pt x="0" y="519"/>
                    <a:pt x="0" y="519"/>
                  </a:cubicBezTo>
                  <a:cubicBezTo>
                    <a:pt x="0" y="520"/>
                    <a:pt x="0" y="520"/>
                    <a:pt x="1" y="521"/>
                  </a:cubicBezTo>
                  <a:cubicBezTo>
                    <a:pt x="1" y="521"/>
                    <a:pt x="1" y="522"/>
                    <a:pt x="1" y="522"/>
                  </a:cubicBezTo>
                  <a:cubicBezTo>
                    <a:pt x="1" y="523"/>
                    <a:pt x="1" y="523"/>
                    <a:pt x="1" y="524"/>
                  </a:cubicBezTo>
                  <a:cubicBezTo>
                    <a:pt x="2" y="524"/>
                    <a:pt x="2" y="525"/>
                    <a:pt x="2" y="525"/>
                  </a:cubicBezTo>
                  <a:cubicBezTo>
                    <a:pt x="2" y="525"/>
                    <a:pt x="2" y="526"/>
                    <a:pt x="3" y="527"/>
                  </a:cubicBezTo>
                  <a:cubicBezTo>
                    <a:pt x="3" y="527"/>
                    <a:pt x="3" y="527"/>
                    <a:pt x="3" y="528"/>
                  </a:cubicBezTo>
                  <a:cubicBezTo>
                    <a:pt x="4" y="528"/>
                    <a:pt x="4" y="529"/>
                    <a:pt x="5" y="529"/>
                  </a:cubicBezTo>
                  <a:cubicBezTo>
                    <a:pt x="5" y="530"/>
                    <a:pt x="5" y="530"/>
                    <a:pt x="5" y="531"/>
                  </a:cubicBezTo>
                  <a:cubicBezTo>
                    <a:pt x="6" y="531"/>
                    <a:pt x="6" y="532"/>
                    <a:pt x="7" y="532"/>
                  </a:cubicBezTo>
                  <a:cubicBezTo>
                    <a:pt x="7" y="533"/>
                    <a:pt x="8" y="533"/>
                    <a:pt x="8" y="534"/>
                  </a:cubicBezTo>
                  <a:cubicBezTo>
                    <a:pt x="8" y="534"/>
                    <a:pt x="9" y="535"/>
                    <a:pt x="9" y="535"/>
                  </a:cubicBezTo>
                  <a:cubicBezTo>
                    <a:pt x="10" y="536"/>
                    <a:pt x="10" y="536"/>
                    <a:pt x="11" y="537"/>
                  </a:cubicBezTo>
                  <a:cubicBezTo>
                    <a:pt x="11" y="537"/>
                    <a:pt x="12" y="538"/>
                    <a:pt x="13" y="538"/>
                  </a:cubicBezTo>
                  <a:cubicBezTo>
                    <a:pt x="13" y="539"/>
                    <a:pt x="14" y="539"/>
                    <a:pt x="14" y="540"/>
                  </a:cubicBezTo>
                  <a:cubicBezTo>
                    <a:pt x="15" y="540"/>
                    <a:pt x="16" y="541"/>
                    <a:pt x="16" y="541"/>
                  </a:cubicBezTo>
                  <a:cubicBezTo>
                    <a:pt x="17" y="542"/>
                    <a:pt x="18" y="542"/>
                    <a:pt x="18" y="543"/>
                  </a:cubicBezTo>
                  <a:cubicBezTo>
                    <a:pt x="19" y="543"/>
                    <a:pt x="20" y="544"/>
                    <a:pt x="20" y="544"/>
                  </a:cubicBezTo>
                  <a:cubicBezTo>
                    <a:pt x="21" y="545"/>
                    <a:pt x="22" y="545"/>
                    <a:pt x="22" y="546"/>
                  </a:cubicBezTo>
                  <a:cubicBezTo>
                    <a:pt x="23" y="546"/>
                    <a:pt x="24" y="547"/>
                    <a:pt x="25" y="547"/>
                  </a:cubicBezTo>
                  <a:cubicBezTo>
                    <a:pt x="26" y="548"/>
                    <a:pt x="27" y="548"/>
                    <a:pt x="27" y="549"/>
                  </a:cubicBezTo>
                  <a:cubicBezTo>
                    <a:pt x="28" y="549"/>
                    <a:pt x="29" y="550"/>
                    <a:pt x="30" y="550"/>
                  </a:cubicBezTo>
                  <a:cubicBezTo>
                    <a:pt x="31" y="551"/>
                    <a:pt x="32" y="551"/>
                    <a:pt x="33" y="552"/>
                  </a:cubicBezTo>
                  <a:cubicBezTo>
                    <a:pt x="34" y="552"/>
                    <a:pt x="35" y="553"/>
                    <a:pt x="36" y="554"/>
                  </a:cubicBezTo>
                  <a:cubicBezTo>
                    <a:pt x="36" y="554"/>
                    <a:pt x="37" y="554"/>
                    <a:pt x="38" y="555"/>
                  </a:cubicBezTo>
                  <a:cubicBezTo>
                    <a:pt x="39" y="556"/>
                    <a:pt x="40" y="556"/>
                    <a:pt x="42" y="557"/>
                  </a:cubicBezTo>
                  <a:cubicBezTo>
                    <a:pt x="43" y="557"/>
                    <a:pt x="44" y="558"/>
                    <a:pt x="45" y="558"/>
                  </a:cubicBezTo>
                  <a:cubicBezTo>
                    <a:pt x="46" y="559"/>
                    <a:pt x="47" y="559"/>
                    <a:pt x="48" y="560"/>
                  </a:cubicBezTo>
                  <a:cubicBezTo>
                    <a:pt x="49" y="560"/>
                    <a:pt x="50" y="561"/>
                    <a:pt x="51" y="561"/>
                  </a:cubicBezTo>
                  <a:cubicBezTo>
                    <a:pt x="52" y="561"/>
                    <a:pt x="53" y="562"/>
                    <a:pt x="54" y="562"/>
                  </a:cubicBezTo>
                  <a:cubicBezTo>
                    <a:pt x="55" y="563"/>
                    <a:pt x="55" y="563"/>
                    <a:pt x="56" y="563"/>
                  </a:cubicBezTo>
                  <a:cubicBezTo>
                    <a:pt x="1258" y="1065"/>
                    <a:pt x="1258" y="1065"/>
                    <a:pt x="1258" y="1065"/>
                  </a:cubicBezTo>
                  <a:cubicBezTo>
                    <a:pt x="1260" y="1067"/>
                    <a:pt x="1263" y="1068"/>
                    <a:pt x="1266" y="1069"/>
                  </a:cubicBezTo>
                  <a:cubicBezTo>
                    <a:pt x="1267" y="1069"/>
                    <a:pt x="1268" y="1069"/>
                    <a:pt x="1269" y="1070"/>
                  </a:cubicBezTo>
                  <a:cubicBezTo>
                    <a:pt x="1270" y="1070"/>
                    <a:pt x="1272" y="1071"/>
                    <a:pt x="1274" y="1072"/>
                  </a:cubicBezTo>
                  <a:cubicBezTo>
                    <a:pt x="1274" y="1072"/>
                    <a:pt x="1274" y="1072"/>
                    <a:pt x="1274" y="1072"/>
                  </a:cubicBezTo>
                  <a:cubicBezTo>
                    <a:pt x="1275" y="1072"/>
                    <a:pt x="1276" y="1072"/>
                    <a:pt x="1277" y="1073"/>
                  </a:cubicBezTo>
                  <a:cubicBezTo>
                    <a:pt x="1279" y="1073"/>
                    <a:pt x="1281" y="1074"/>
                    <a:pt x="1283" y="1075"/>
                  </a:cubicBezTo>
                  <a:cubicBezTo>
                    <a:pt x="1284" y="1075"/>
                    <a:pt x="1285" y="1076"/>
                    <a:pt x="1286" y="1076"/>
                  </a:cubicBezTo>
                  <a:cubicBezTo>
                    <a:pt x="1287" y="1076"/>
                    <a:pt x="1288" y="1077"/>
                    <a:pt x="1289" y="1077"/>
                  </a:cubicBezTo>
                  <a:cubicBezTo>
                    <a:pt x="1290" y="1077"/>
                    <a:pt x="1290" y="1077"/>
                    <a:pt x="1291" y="1077"/>
                  </a:cubicBezTo>
                  <a:cubicBezTo>
                    <a:pt x="1295" y="1079"/>
                    <a:pt x="1299" y="1080"/>
                    <a:pt x="1303" y="1081"/>
                  </a:cubicBezTo>
                  <a:cubicBezTo>
                    <a:pt x="1303" y="1081"/>
                    <a:pt x="1304" y="1081"/>
                    <a:pt x="1304" y="1081"/>
                  </a:cubicBezTo>
                  <a:cubicBezTo>
                    <a:pt x="1304" y="1081"/>
                    <a:pt x="1304" y="1082"/>
                    <a:pt x="1305" y="1082"/>
                  </a:cubicBezTo>
                  <a:cubicBezTo>
                    <a:pt x="1308" y="1083"/>
                    <a:pt x="1312" y="1084"/>
                    <a:pt x="1316" y="1085"/>
                  </a:cubicBezTo>
                  <a:cubicBezTo>
                    <a:pt x="1317" y="1085"/>
                    <a:pt x="1317" y="1085"/>
                    <a:pt x="1318" y="1085"/>
                  </a:cubicBezTo>
                  <a:cubicBezTo>
                    <a:pt x="1318" y="1085"/>
                    <a:pt x="1318" y="1085"/>
                    <a:pt x="1318" y="1085"/>
                  </a:cubicBezTo>
                  <a:cubicBezTo>
                    <a:pt x="1318" y="1085"/>
                    <a:pt x="1318" y="1085"/>
                    <a:pt x="1318" y="1085"/>
                  </a:cubicBezTo>
                  <a:cubicBezTo>
                    <a:pt x="1318" y="1085"/>
                    <a:pt x="1319" y="1086"/>
                    <a:pt x="1320" y="1086"/>
                  </a:cubicBezTo>
                  <a:cubicBezTo>
                    <a:pt x="1323" y="1087"/>
                    <a:pt x="1326" y="1087"/>
                    <a:pt x="1329" y="1088"/>
                  </a:cubicBezTo>
                  <a:cubicBezTo>
                    <a:pt x="1329" y="1088"/>
                    <a:pt x="1330" y="1088"/>
                    <a:pt x="1331" y="1089"/>
                  </a:cubicBezTo>
                  <a:cubicBezTo>
                    <a:pt x="1332" y="1089"/>
                    <a:pt x="1332" y="1089"/>
                    <a:pt x="1333" y="1089"/>
                  </a:cubicBezTo>
                  <a:cubicBezTo>
                    <a:pt x="1336" y="1090"/>
                    <a:pt x="1340" y="1091"/>
                    <a:pt x="1343" y="1092"/>
                  </a:cubicBezTo>
                  <a:cubicBezTo>
                    <a:pt x="1344" y="1092"/>
                    <a:pt x="1344" y="1092"/>
                    <a:pt x="1345" y="1092"/>
                  </a:cubicBezTo>
                  <a:cubicBezTo>
                    <a:pt x="1345" y="1092"/>
                    <a:pt x="1345" y="1092"/>
                    <a:pt x="1345" y="1092"/>
                  </a:cubicBezTo>
                  <a:cubicBezTo>
                    <a:pt x="1349" y="1093"/>
                    <a:pt x="1353" y="1094"/>
                    <a:pt x="1358" y="1095"/>
                  </a:cubicBezTo>
                  <a:cubicBezTo>
                    <a:pt x="1358" y="1095"/>
                    <a:pt x="1358" y="1095"/>
                    <a:pt x="1359" y="1095"/>
                  </a:cubicBezTo>
                  <a:cubicBezTo>
                    <a:pt x="1360" y="1095"/>
                    <a:pt x="1361" y="1095"/>
                    <a:pt x="1362" y="1095"/>
                  </a:cubicBezTo>
                  <a:cubicBezTo>
                    <a:pt x="1365" y="1096"/>
                    <a:pt x="1367" y="1097"/>
                    <a:pt x="1370" y="1097"/>
                  </a:cubicBezTo>
                  <a:cubicBezTo>
                    <a:pt x="1371" y="1097"/>
                    <a:pt x="1372" y="1097"/>
                    <a:pt x="1373" y="1098"/>
                  </a:cubicBezTo>
                  <a:cubicBezTo>
                    <a:pt x="1373" y="1098"/>
                    <a:pt x="1374" y="1098"/>
                    <a:pt x="1375" y="1098"/>
                  </a:cubicBezTo>
                  <a:cubicBezTo>
                    <a:pt x="1378" y="1099"/>
                    <a:pt x="1381" y="1099"/>
                    <a:pt x="1384" y="1100"/>
                  </a:cubicBezTo>
                  <a:cubicBezTo>
                    <a:pt x="1385" y="1100"/>
                    <a:pt x="1386" y="1100"/>
                    <a:pt x="1387" y="1100"/>
                  </a:cubicBezTo>
                  <a:cubicBezTo>
                    <a:pt x="1387" y="1100"/>
                    <a:pt x="1388" y="1100"/>
                    <a:pt x="1388" y="1100"/>
                  </a:cubicBezTo>
                  <a:cubicBezTo>
                    <a:pt x="1392" y="1101"/>
                    <a:pt x="1396" y="1102"/>
                    <a:pt x="1399" y="1102"/>
                  </a:cubicBezTo>
                  <a:cubicBezTo>
                    <a:pt x="1400" y="1102"/>
                    <a:pt x="1401" y="1102"/>
                    <a:pt x="1401" y="1103"/>
                  </a:cubicBezTo>
                  <a:cubicBezTo>
                    <a:pt x="1401" y="1103"/>
                    <a:pt x="1402" y="1103"/>
                    <a:pt x="1402" y="1103"/>
                  </a:cubicBezTo>
                  <a:cubicBezTo>
                    <a:pt x="1406" y="1103"/>
                    <a:pt x="1411" y="1104"/>
                    <a:pt x="1415" y="1105"/>
                  </a:cubicBezTo>
                  <a:cubicBezTo>
                    <a:pt x="1416" y="1105"/>
                    <a:pt x="1416" y="1105"/>
                    <a:pt x="1416" y="1105"/>
                  </a:cubicBezTo>
                  <a:cubicBezTo>
                    <a:pt x="1417" y="1105"/>
                    <a:pt x="1418" y="1105"/>
                    <a:pt x="1419" y="1105"/>
                  </a:cubicBezTo>
                  <a:cubicBezTo>
                    <a:pt x="1422" y="1105"/>
                    <a:pt x="1426" y="1106"/>
                    <a:pt x="1429" y="1106"/>
                  </a:cubicBezTo>
                  <a:cubicBezTo>
                    <a:pt x="1430" y="1106"/>
                    <a:pt x="1430" y="1107"/>
                    <a:pt x="1431" y="1107"/>
                  </a:cubicBezTo>
                  <a:cubicBezTo>
                    <a:pt x="1432" y="1107"/>
                    <a:pt x="1433" y="1107"/>
                    <a:pt x="1433" y="1107"/>
                  </a:cubicBezTo>
                  <a:cubicBezTo>
                    <a:pt x="1437" y="1107"/>
                    <a:pt x="1440" y="1108"/>
                    <a:pt x="1443" y="1108"/>
                  </a:cubicBezTo>
                  <a:cubicBezTo>
                    <a:pt x="1444" y="1108"/>
                    <a:pt x="1445" y="1108"/>
                    <a:pt x="1446" y="1108"/>
                  </a:cubicBezTo>
                  <a:cubicBezTo>
                    <a:pt x="1447" y="1108"/>
                    <a:pt x="1447" y="1108"/>
                    <a:pt x="1448" y="1109"/>
                  </a:cubicBezTo>
                  <a:cubicBezTo>
                    <a:pt x="1458" y="1110"/>
                    <a:pt x="1468" y="1111"/>
                    <a:pt x="1478" y="1111"/>
                  </a:cubicBezTo>
                  <a:cubicBezTo>
                    <a:pt x="1479" y="1111"/>
                    <a:pt x="1480" y="1111"/>
                    <a:pt x="1480" y="1112"/>
                  </a:cubicBezTo>
                  <a:cubicBezTo>
                    <a:pt x="1481" y="1112"/>
                    <a:pt x="1481" y="1112"/>
                    <a:pt x="1482" y="1112"/>
                  </a:cubicBezTo>
                  <a:cubicBezTo>
                    <a:pt x="1489" y="1112"/>
                    <a:pt x="1497" y="1113"/>
                    <a:pt x="1505" y="1113"/>
                  </a:cubicBezTo>
                  <a:cubicBezTo>
                    <a:pt x="1505" y="1113"/>
                    <a:pt x="1505" y="1113"/>
                    <a:pt x="1506" y="1113"/>
                  </a:cubicBezTo>
                  <a:cubicBezTo>
                    <a:pt x="1506" y="1113"/>
                    <a:pt x="1507" y="1113"/>
                    <a:pt x="1508" y="1113"/>
                  </a:cubicBezTo>
                  <a:cubicBezTo>
                    <a:pt x="1512" y="1113"/>
                    <a:pt x="1516" y="1113"/>
                    <a:pt x="1520" y="1114"/>
                  </a:cubicBezTo>
                  <a:cubicBezTo>
                    <a:pt x="1521" y="1114"/>
                    <a:pt x="1521" y="1114"/>
                    <a:pt x="1521" y="1114"/>
                  </a:cubicBezTo>
                  <a:cubicBezTo>
                    <a:pt x="1526" y="1114"/>
                    <a:pt x="1530" y="1114"/>
                    <a:pt x="1535" y="1114"/>
                  </a:cubicBezTo>
                  <a:cubicBezTo>
                    <a:pt x="1536" y="1114"/>
                    <a:pt x="1538" y="1114"/>
                    <a:pt x="1539" y="1114"/>
                  </a:cubicBezTo>
                  <a:cubicBezTo>
                    <a:pt x="1542" y="1114"/>
                    <a:pt x="1545" y="1114"/>
                    <a:pt x="1549" y="1114"/>
                  </a:cubicBezTo>
                  <a:cubicBezTo>
                    <a:pt x="1550" y="1114"/>
                    <a:pt x="1552" y="1114"/>
                    <a:pt x="1553" y="1114"/>
                  </a:cubicBezTo>
                  <a:cubicBezTo>
                    <a:pt x="1556" y="1114"/>
                    <a:pt x="1560" y="1114"/>
                    <a:pt x="1563" y="1114"/>
                  </a:cubicBezTo>
                  <a:cubicBezTo>
                    <a:pt x="1564" y="1114"/>
                    <a:pt x="1565" y="1114"/>
                    <a:pt x="1565" y="1114"/>
                  </a:cubicBezTo>
                  <a:cubicBezTo>
                    <a:pt x="1566" y="1114"/>
                    <a:pt x="1566" y="1114"/>
                    <a:pt x="1566" y="1114"/>
                  </a:cubicBezTo>
                  <a:cubicBezTo>
                    <a:pt x="1571" y="1114"/>
                    <a:pt x="1576" y="1113"/>
                    <a:pt x="1581" y="1113"/>
                  </a:cubicBezTo>
                  <a:cubicBezTo>
                    <a:pt x="1582" y="1113"/>
                    <a:pt x="1583" y="1113"/>
                    <a:pt x="1585" y="1113"/>
                  </a:cubicBezTo>
                  <a:cubicBezTo>
                    <a:pt x="1593" y="1112"/>
                    <a:pt x="1602" y="1112"/>
                    <a:pt x="1610" y="1111"/>
                  </a:cubicBezTo>
                  <a:cubicBezTo>
                    <a:pt x="3768" y="884"/>
                    <a:pt x="3768" y="884"/>
                    <a:pt x="3768" y="884"/>
                  </a:cubicBezTo>
                  <a:cubicBezTo>
                    <a:pt x="3772" y="884"/>
                    <a:pt x="3776" y="883"/>
                    <a:pt x="3780" y="883"/>
                  </a:cubicBezTo>
                  <a:cubicBezTo>
                    <a:pt x="3780" y="883"/>
                    <a:pt x="3780" y="883"/>
                    <a:pt x="3780" y="883"/>
                  </a:cubicBezTo>
                  <a:cubicBezTo>
                    <a:pt x="3783" y="882"/>
                    <a:pt x="3786" y="882"/>
                    <a:pt x="3789" y="881"/>
                  </a:cubicBezTo>
                  <a:cubicBezTo>
                    <a:pt x="3790" y="881"/>
                    <a:pt x="3790" y="881"/>
                    <a:pt x="3791" y="881"/>
                  </a:cubicBezTo>
                  <a:cubicBezTo>
                    <a:pt x="3793" y="881"/>
                    <a:pt x="3795" y="880"/>
                    <a:pt x="3796" y="880"/>
                  </a:cubicBezTo>
                  <a:cubicBezTo>
                    <a:pt x="3797" y="880"/>
                    <a:pt x="3797" y="880"/>
                    <a:pt x="3798" y="880"/>
                  </a:cubicBezTo>
                  <a:cubicBezTo>
                    <a:pt x="3798" y="880"/>
                    <a:pt x="3799" y="880"/>
                    <a:pt x="3800" y="879"/>
                  </a:cubicBezTo>
                  <a:cubicBezTo>
                    <a:pt x="3802" y="879"/>
                    <a:pt x="3804" y="879"/>
                    <a:pt x="3806" y="878"/>
                  </a:cubicBezTo>
                  <a:cubicBezTo>
                    <a:pt x="3807" y="878"/>
                    <a:pt x="3807" y="878"/>
                    <a:pt x="3808" y="878"/>
                  </a:cubicBezTo>
                  <a:cubicBezTo>
                    <a:pt x="3808" y="878"/>
                    <a:pt x="3808" y="878"/>
                    <a:pt x="3808" y="878"/>
                  </a:cubicBezTo>
                  <a:cubicBezTo>
                    <a:pt x="3811" y="877"/>
                    <a:pt x="3813" y="877"/>
                    <a:pt x="3815" y="876"/>
                  </a:cubicBezTo>
                  <a:cubicBezTo>
                    <a:pt x="3816" y="876"/>
                    <a:pt x="3816" y="876"/>
                    <a:pt x="3817" y="876"/>
                  </a:cubicBezTo>
                  <a:cubicBezTo>
                    <a:pt x="3817" y="875"/>
                    <a:pt x="3818" y="875"/>
                    <a:pt x="3819" y="875"/>
                  </a:cubicBezTo>
                  <a:cubicBezTo>
                    <a:pt x="3820" y="875"/>
                    <a:pt x="3822" y="874"/>
                    <a:pt x="3823" y="874"/>
                  </a:cubicBezTo>
                  <a:cubicBezTo>
                    <a:pt x="3823" y="874"/>
                    <a:pt x="3823" y="874"/>
                    <a:pt x="3823" y="874"/>
                  </a:cubicBezTo>
                  <a:cubicBezTo>
                    <a:pt x="3825" y="873"/>
                    <a:pt x="3826" y="873"/>
                    <a:pt x="3827" y="872"/>
                  </a:cubicBezTo>
                  <a:cubicBezTo>
                    <a:pt x="3828" y="872"/>
                    <a:pt x="3829" y="872"/>
                    <a:pt x="3829" y="872"/>
                  </a:cubicBezTo>
                  <a:cubicBezTo>
                    <a:pt x="3830" y="872"/>
                    <a:pt x="3830" y="871"/>
                    <a:pt x="3830" y="871"/>
                  </a:cubicBezTo>
                  <a:cubicBezTo>
                    <a:pt x="3832" y="871"/>
                    <a:pt x="3833" y="870"/>
                    <a:pt x="3835" y="870"/>
                  </a:cubicBezTo>
                  <a:cubicBezTo>
                    <a:pt x="3835" y="870"/>
                    <a:pt x="3835" y="869"/>
                    <a:pt x="3835" y="869"/>
                  </a:cubicBezTo>
                  <a:cubicBezTo>
                    <a:pt x="3837" y="869"/>
                    <a:pt x="3838" y="868"/>
                    <a:pt x="3839" y="868"/>
                  </a:cubicBezTo>
                  <a:cubicBezTo>
                    <a:pt x="3840" y="867"/>
                    <a:pt x="3841" y="867"/>
                    <a:pt x="3841" y="867"/>
                  </a:cubicBezTo>
                  <a:cubicBezTo>
                    <a:pt x="3841" y="867"/>
                    <a:pt x="3841" y="867"/>
                    <a:pt x="3841" y="867"/>
                  </a:cubicBezTo>
                  <a:cubicBezTo>
                    <a:pt x="3843" y="866"/>
                    <a:pt x="3845" y="865"/>
                    <a:pt x="3846" y="864"/>
                  </a:cubicBezTo>
                  <a:cubicBezTo>
                    <a:pt x="3846" y="864"/>
                    <a:pt x="3846" y="864"/>
                    <a:pt x="3846" y="864"/>
                  </a:cubicBezTo>
                  <a:cubicBezTo>
                    <a:pt x="3848" y="863"/>
                    <a:pt x="3850" y="862"/>
                    <a:pt x="3851" y="861"/>
                  </a:cubicBezTo>
                  <a:cubicBezTo>
                    <a:pt x="3851" y="861"/>
                    <a:pt x="3851" y="861"/>
                    <a:pt x="3851" y="861"/>
                  </a:cubicBezTo>
                  <a:cubicBezTo>
                    <a:pt x="3852" y="860"/>
                    <a:pt x="3853" y="859"/>
                    <a:pt x="3854" y="858"/>
                  </a:cubicBezTo>
                  <a:cubicBezTo>
                    <a:pt x="3854" y="858"/>
                    <a:pt x="3854" y="858"/>
                    <a:pt x="3854" y="858"/>
                  </a:cubicBezTo>
                  <a:cubicBezTo>
                    <a:pt x="3855" y="858"/>
                    <a:pt x="3855" y="857"/>
                    <a:pt x="3855" y="857"/>
                  </a:cubicBezTo>
                  <a:cubicBezTo>
                    <a:pt x="3856" y="856"/>
                    <a:pt x="3856" y="856"/>
                    <a:pt x="3857" y="855"/>
                  </a:cubicBezTo>
                  <a:cubicBezTo>
                    <a:pt x="3857" y="855"/>
                    <a:pt x="3857" y="855"/>
                    <a:pt x="3857" y="855"/>
                  </a:cubicBezTo>
                  <a:cubicBezTo>
                    <a:pt x="3857" y="854"/>
                    <a:pt x="3858" y="854"/>
                    <a:pt x="3858" y="853"/>
                  </a:cubicBezTo>
                  <a:cubicBezTo>
                    <a:pt x="3858" y="853"/>
                    <a:pt x="3858" y="853"/>
                    <a:pt x="3859" y="852"/>
                  </a:cubicBezTo>
                  <a:cubicBezTo>
                    <a:pt x="3859" y="852"/>
                    <a:pt x="3859" y="852"/>
                    <a:pt x="3859" y="852"/>
                  </a:cubicBezTo>
                  <a:cubicBezTo>
                    <a:pt x="3859" y="851"/>
                    <a:pt x="3860" y="850"/>
                    <a:pt x="3860" y="849"/>
                  </a:cubicBezTo>
                  <a:cubicBezTo>
                    <a:pt x="3860" y="849"/>
                    <a:pt x="3860" y="849"/>
                    <a:pt x="3860" y="849"/>
                  </a:cubicBezTo>
                  <a:cubicBezTo>
                    <a:pt x="3860" y="849"/>
                    <a:pt x="3860" y="849"/>
                    <a:pt x="3860" y="848"/>
                  </a:cubicBezTo>
                  <a:cubicBezTo>
                    <a:pt x="3861" y="847"/>
                    <a:pt x="3861" y="846"/>
                    <a:pt x="3861" y="845"/>
                  </a:cubicBezTo>
                  <a:cubicBezTo>
                    <a:pt x="3870" y="766"/>
                    <a:pt x="3878" y="686"/>
                    <a:pt x="3887" y="607"/>
                  </a:cubicBezTo>
                  <a:cubicBezTo>
                    <a:pt x="3887" y="607"/>
                    <a:pt x="3887" y="607"/>
                    <a:pt x="3887" y="608"/>
                  </a:cubicBezTo>
                  <a:cubicBezTo>
                    <a:pt x="3889" y="593"/>
                    <a:pt x="3871" y="576"/>
                    <a:pt x="3831" y="559"/>
                  </a:cubicBezTo>
                  <a:close/>
                </a:path>
              </a:pathLst>
            </a:custGeom>
            <a:solidFill>
              <a:srgbClr val="04A6C2"/>
            </a:solidFill>
            <a:ln>
              <a:noFill/>
            </a:ln>
          </p:spPr>
          <p:txBody>
            <a:bodyPr vert="horz" wrap="square" lIns="182880" tIns="91440" rIns="182880" bIns="91440" numCol="1" anchor="t" anchorCtr="0" compatLnSpc="1">
              <a:prstTxWarp prst="textNoShape">
                <a:avLst/>
              </a:prstTxWarp>
            </a:bodyPr>
            <a:lstStyle/>
            <a:p>
              <a:endParaRPr lang="en-US" sz="4800" dirty="0">
                <a:latin typeface="+mj-lt"/>
              </a:endParaRPr>
            </a:p>
          </p:txBody>
        </p:sp>
        <p:sp>
          <p:nvSpPr>
            <p:cNvPr id="12" name="Freeform: Shape 74">
              <a:extLst>
                <a:ext uri="{FF2B5EF4-FFF2-40B4-BE49-F238E27FC236}">
                  <a16:creationId xmlns:a16="http://schemas.microsoft.com/office/drawing/2014/main" id="{F913BEC4-10F8-AF3F-3026-CC50ADD06FB2}"/>
                </a:ext>
              </a:extLst>
            </p:cNvPr>
            <p:cNvSpPr>
              <a:spLocks/>
            </p:cNvSpPr>
            <p:nvPr/>
          </p:nvSpPr>
          <p:spPr bwMode="auto">
            <a:xfrm>
              <a:off x="1588" y="4873625"/>
              <a:ext cx="9142413" cy="1971675"/>
            </a:xfrm>
            <a:custGeom>
              <a:avLst/>
              <a:gdLst>
                <a:gd name="connsiteX0" fmla="*/ 61153 w 9142413"/>
                <a:gd name="connsiteY0" fmla="*/ 0 h 1971675"/>
                <a:gd name="connsiteX1" fmla="*/ 61153 w 9142413"/>
                <a:gd name="connsiteY1" fmla="*/ 7067 h 1971675"/>
                <a:gd name="connsiteX2" fmla="*/ 61153 w 9142413"/>
                <a:gd name="connsiteY2" fmla="*/ 9423 h 1971675"/>
                <a:gd name="connsiteX3" fmla="*/ 63505 w 9142413"/>
                <a:gd name="connsiteY3" fmla="*/ 11778 h 1971675"/>
                <a:gd name="connsiteX4" fmla="*/ 63505 w 9142413"/>
                <a:gd name="connsiteY4" fmla="*/ 16490 h 1971675"/>
                <a:gd name="connsiteX5" fmla="*/ 63505 w 9142413"/>
                <a:gd name="connsiteY5" fmla="*/ 18845 h 1971675"/>
                <a:gd name="connsiteX6" fmla="*/ 65857 w 9142413"/>
                <a:gd name="connsiteY6" fmla="*/ 21201 h 1971675"/>
                <a:gd name="connsiteX7" fmla="*/ 68209 w 9142413"/>
                <a:gd name="connsiteY7" fmla="*/ 25912 h 1971675"/>
                <a:gd name="connsiteX8" fmla="*/ 70561 w 9142413"/>
                <a:gd name="connsiteY8" fmla="*/ 28268 h 1971675"/>
                <a:gd name="connsiteX9" fmla="*/ 72914 w 9142413"/>
                <a:gd name="connsiteY9" fmla="*/ 32979 h 1971675"/>
                <a:gd name="connsiteX10" fmla="*/ 75266 w 9142413"/>
                <a:gd name="connsiteY10" fmla="*/ 35335 h 1971675"/>
                <a:gd name="connsiteX11" fmla="*/ 77618 w 9142413"/>
                <a:gd name="connsiteY11" fmla="*/ 40046 h 1971675"/>
                <a:gd name="connsiteX12" fmla="*/ 79970 w 9142413"/>
                <a:gd name="connsiteY12" fmla="*/ 42402 h 1971675"/>
                <a:gd name="connsiteX13" fmla="*/ 82322 w 9142413"/>
                <a:gd name="connsiteY13" fmla="*/ 47113 h 1971675"/>
                <a:gd name="connsiteX14" fmla="*/ 87026 w 9142413"/>
                <a:gd name="connsiteY14" fmla="*/ 49469 h 1971675"/>
                <a:gd name="connsiteX15" fmla="*/ 91730 w 9142413"/>
                <a:gd name="connsiteY15" fmla="*/ 54180 h 1971675"/>
                <a:gd name="connsiteX16" fmla="*/ 94082 w 9142413"/>
                <a:gd name="connsiteY16" fmla="*/ 56536 h 1971675"/>
                <a:gd name="connsiteX17" fmla="*/ 98786 w 9142413"/>
                <a:gd name="connsiteY17" fmla="*/ 61247 h 1971675"/>
                <a:gd name="connsiteX18" fmla="*/ 103490 w 9142413"/>
                <a:gd name="connsiteY18" fmla="*/ 63603 h 1971675"/>
                <a:gd name="connsiteX19" fmla="*/ 108194 w 9142413"/>
                <a:gd name="connsiteY19" fmla="*/ 68314 h 1971675"/>
                <a:gd name="connsiteX20" fmla="*/ 115250 w 9142413"/>
                <a:gd name="connsiteY20" fmla="*/ 70670 h 1971675"/>
                <a:gd name="connsiteX21" fmla="*/ 119954 w 9142413"/>
                <a:gd name="connsiteY21" fmla="*/ 75381 h 1971675"/>
                <a:gd name="connsiteX22" fmla="*/ 124659 w 9142413"/>
                <a:gd name="connsiteY22" fmla="*/ 77737 h 1971675"/>
                <a:gd name="connsiteX23" fmla="*/ 131715 w 9142413"/>
                <a:gd name="connsiteY23" fmla="*/ 82448 h 1971675"/>
                <a:gd name="connsiteX24" fmla="*/ 138771 w 9142413"/>
                <a:gd name="connsiteY24" fmla="*/ 84803 h 1971675"/>
                <a:gd name="connsiteX25" fmla="*/ 145827 w 9142413"/>
                <a:gd name="connsiteY25" fmla="*/ 89515 h 1971675"/>
                <a:gd name="connsiteX26" fmla="*/ 150531 w 9142413"/>
                <a:gd name="connsiteY26" fmla="*/ 94226 h 1971675"/>
                <a:gd name="connsiteX27" fmla="*/ 159939 w 9142413"/>
                <a:gd name="connsiteY27" fmla="*/ 96582 h 1971675"/>
                <a:gd name="connsiteX28" fmla="*/ 166995 w 9142413"/>
                <a:gd name="connsiteY28" fmla="*/ 101293 h 1971675"/>
                <a:gd name="connsiteX29" fmla="*/ 174052 w 9142413"/>
                <a:gd name="connsiteY29" fmla="*/ 103649 h 1971675"/>
                <a:gd name="connsiteX30" fmla="*/ 181108 w 9142413"/>
                <a:gd name="connsiteY30" fmla="*/ 108360 h 1971675"/>
                <a:gd name="connsiteX31" fmla="*/ 192868 w 9142413"/>
                <a:gd name="connsiteY31" fmla="*/ 113071 h 1971675"/>
                <a:gd name="connsiteX32" fmla="*/ 3020031 w 9142413"/>
                <a:gd name="connsiteY32" fmla="*/ 1295605 h 1971675"/>
                <a:gd name="connsiteX33" fmla="*/ 3038847 w 9142413"/>
                <a:gd name="connsiteY33" fmla="*/ 1302672 h 1971675"/>
                <a:gd name="connsiteX34" fmla="*/ 3043551 w 9142413"/>
                <a:gd name="connsiteY34" fmla="*/ 1305028 h 1971675"/>
                <a:gd name="connsiteX35" fmla="*/ 3057663 w 9142413"/>
                <a:gd name="connsiteY35" fmla="*/ 1309739 h 1971675"/>
                <a:gd name="connsiteX36" fmla="*/ 3064719 w 9142413"/>
                <a:gd name="connsiteY36" fmla="*/ 1312095 h 1971675"/>
                <a:gd name="connsiteX37" fmla="*/ 3078832 w 9142413"/>
                <a:gd name="connsiteY37" fmla="*/ 1316806 h 1971675"/>
                <a:gd name="connsiteX38" fmla="*/ 3085888 w 9142413"/>
                <a:gd name="connsiteY38" fmla="*/ 1319161 h 1971675"/>
                <a:gd name="connsiteX39" fmla="*/ 3097648 w 9142413"/>
                <a:gd name="connsiteY39" fmla="*/ 1323873 h 1971675"/>
                <a:gd name="connsiteX40" fmla="*/ 3125873 w 9142413"/>
                <a:gd name="connsiteY40" fmla="*/ 1333295 h 1971675"/>
                <a:gd name="connsiteX41" fmla="*/ 3130577 w 9142413"/>
                <a:gd name="connsiteY41" fmla="*/ 1333295 h 1971675"/>
                <a:gd name="connsiteX42" fmla="*/ 3156449 w 9142413"/>
                <a:gd name="connsiteY42" fmla="*/ 1340362 h 1971675"/>
                <a:gd name="connsiteX43" fmla="*/ 3165858 w 9142413"/>
                <a:gd name="connsiteY43" fmla="*/ 1342718 h 1971675"/>
                <a:gd name="connsiteX44" fmla="*/ 3187026 w 9142413"/>
                <a:gd name="connsiteY44" fmla="*/ 1349785 h 1971675"/>
                <a:gd name="connsiteX45" fmla="*/ 3196434 w 9142413"/>
                <a:gd name="connsiteY45" fmla="*/ 1352141 h 1971675"/>
                <a:gd name="connsiteX46" fmla="*/ 3222307 w 9142413"/>
                <a:gd name="connsiteY46" fmla="*/ 1356852 h 1971675"/>
                <a:gd name="connsiteX47" fmla="*/ 3224659 w 9142413"/>
                <a:gd name="connsiteY47" fmla="*/ 1356852 h 1971675"/>
                <a:gd name="connsiteX48" fmla="*/ 3255235 w 9142413"/>
                <a:gd name="connsiteY48" fmla="*/ 1363919 h 1971675"/>
                <a:gd name="connsiteX49" fmla="*/ 3264644 w 9142413"/>
                <a:gd name="connsiteY49" fmla="*/ 1366274 h 1971675"/>
                <a:gd name="connsiteX50" fmla="*/ 3283460 w 9142413"/>
                <a:gd name="connsiteY50" fmla="*/ 1370986 h 1971675"/>
                <a:gd name="connsiteX51" fmla="*/ 3295220 w 9142413"/>
                <a:gd name="connsiteY51" fmla="*/ 1373341 h 1971675"/>
                <a:gd name="connsiteX52" fmla="*/ 3316389 w 9142413"/>
                <a:gd name="connsiteY52" fmla="*/ 1375697 h 1971675"/>
                <a:gd name="connsiteX53" fmla="*/ 3325797 w 9142413"/>
                <a:gd name="connsiteY53" fmla="*/ 1378053 h 1971675"/>
                <a:gd name="connsiteX54" fmla="*/ 3351669 w 9142413"/>
                <a:gd name="connsiteY54" fmla="*/ 1382764 h 1971675"/>
                <a:gd name="connsiteX55" fmla="*/ 3358726 w 9142413"/>
                <a:gd name="connsiteY55" fmla="*/ 1382764 h 1971675"/>
                <a:gd name="connsiteX56" fmla="*/ 3389302 w 9142413"/>
                <a:gd name="connsiteY56" fmla="*/ 1387475 h 1971675"/>
                <a:gd name="connsiteX57" fmla="*/ 3396358 w 9142413"/>
                <a:gd name="connsiteY57" fmla="*/ 1387475 h 1971675"/>
                <a:gd name="connsiteX58" fmla="*/ 3422231 w 9142413"/>
                <a:gd name="connsiteY58" fmla="*/ 1392186 h 1971675"/>
                <a:gd name="connsiteX59" fmla="*/ 3431639 w 9142413"/>
                <a:gd name="connsiteY59" fmla="*/ 1392186 h 1971675"/>
                <a:gd name="connsiteX60" fmla="*/ 3457512 w 9142413"/>
                <a:gd name="connsiteY60" fmla="*/ 1396898 h 1971675"/>
                <a:gd name="connsiteX61" fmla="*/ 3466920 w 9142413"/>
                <a:gd name="connsiteY61" fmla="*/ 1396898 h 1971675"/>
                <a:gd name="connsiteX62" fmla="*/ 3499848 w 9142413"/>
                <a:gd name="connsiteY62" fmla="*/ 1399253 h 1971675"/>
                <a:gd name="connsiteX63" fmla="*/ 3537481 w 9142413"/>
                <a:gd name="connsiteY63" fmla="*/ 1403965 h 1971675"/>
                <a:gd name="connsiteX64" fmla="*/ 3546889 w 9142413"/>
                <a:gd name="connsiteY64" fmla="*/ 1403965 h 1971675"/>
                <a:gd name="connsiteX65" fmla="*/ 3600987 w 9142413"/>
                <a:gd name="connsiteY65" fmla="*/ 1406320 h 1971675"/>
                <a:gd name="connsiteX66" fmla="*/ 3605691 w 9142413"/>
                <a:gd name="connsiteY66" fmla="*/ 1408676 h 1971675"/>
                <a:gd name="connsiteX67" fmla="*/ 3636267 w 9142413"/>
                <a:gd name="connsiteY67" fmla="*/ 1408676 h 1971675"/>
                <a:gd name="connsiteX68" fmla="*/ 3638619 w 9142413"/>
                <a:gd name="connsiteY68" fmla="*/ 1408676 h 1971675"/>
                <a:gd name="connsiteX69" fmla="*/ 3671548 w 9142413"/>
                <a:gd name="connsiteY69" fmla="*/ 1408676 h 1971675"/>
                <a:gd name="connsiteX70" fmla="*/ 3680956 w 9142413"/>
                <a:gd name="connsiteY70" fmla="*/ 1408676 h 1971675"/>
                <a:gd name="connsiteX71" fmla="*/ 3704477 w 9142413"/>
                <a:gd name="connsiteY71" fmla="*/ 1408676 h 1971675"/>
                <a:gd name="connsiteX72" fmla="*/ 3713885 w 9142413"/>
                <a:gd name="connsiteY72" fmla="*/ 1408676 h 1971675"/>
                <a:gd name="connsiteX73" fmla="*/ 3737405 w 9142413"/>
                <a:gd name="connsiteY73" fmla="*/ 1408676 h 1971675"/>
                <a:gd name="connsiteX74" fmla="*/ 3744462 w 9142413"/>
                <a:gd name="connsiteY74" fmla="*/ 1408676 h 1971675"/>
                <a:gd name="connsiteX75" fmla="*/ 3779742 w 9142413"/>
                <a:gd name="connsiteY75" fmla="*/ 1408676 h 1971675"/>
                <a:gd name="connsiteX76" fmla="*/ 3789150 w 9142413"/>
                <a:gd name="connsiteY76" fmla="*/ 1406320 h 1971675"/>
                <a:gd name="connsiteX77" fmla="*/ 3824431 w 9142413"/>
                <a:gd name="connsiteY77" fmla="*/ 1403965 h 1971675"/>
                <a:gd name="connsiteX78" fmla="*/ 3847952 w 9142413"/>
                <a:gd name="connsiteY78" fmla="*/ 1401609 h 1971675"/>
                <a:gd name="connsiteX79" fmla="*/ 8923672 w 9142413"/>
                <a:gd name="connsiteY79" fmla="*/ 866878 h 1971675"/>
                <a:gd name="connsiteX80" fmla="*/ 8951897 w 9142413"/>
                <a:gd name="connsiteY80" fmla="*/ 864522 h 1971675"/>
                <a:gd name="connsiteX81" fmla="*/ 8973065 w 9142413"/>
                <a:gd name="connsiteY81" fmla="*/ 862166 h 1971675"/>
                <a:gd name="connsiteX82" fmla="*/ 8977770 w 9142413"/>
                <a:gd name="connsiteY82" fmla="*/ 859811 h 1971675"/>
                <a:gd name="connsiteX83" fmla="*/ 8994234 w 9142413"/>
                <a:gd name="connsiteY83" fmla="*/ 857455 h 1971675"/>
                <a:gd name="connsiteX84" fmla="*/ 8998938 w 9142413"/>
                <a:gd name="connsiteY84" fmla="*/ 857455 h 1971675"/>
                <a:gd name="connsiteX85" fmla="*/ 9013050 w 9142413"/>
                <a:gd name="connsiteY85" fmla="*/ 855099 h 1971675"/>
                <a:gd name="connsiteX86" fmla="*/ 9017754 w 9142413"/>
                <a:gd name="connsiteY86" fmla="*/ 852744 h 1971675"/>
                <a:gd name="connsiteX87" fmla="*/ 9034219 w 9142413"/>
                <a:gd name="connsiteY87" fmla="*/ 850388 h 1971675"/>
                <a:gd name="connsiteX88" fmla="*/ 9038923 w 9142413"/>
                <a:gd name="connsiteY88" fmla="*/ 848032 h 1971675"/>
                <a:gd name="connsiteX89" fmla="*/ 9053035 w 9142413"/>
                <a:gd name="connsiteY89" fmla="*/ 843321 h 1971675"/>
                <a:gd name="connsiteX90" fmla="*/ 9067147 w 9142413"/>
                <a:gd name="connsiteY90" fmla="*/ 838610 h 1971675"/>
                <a:gd name="connsiteX91" fmla="*/ 9069499 w 9142413"/>
                <a:gd name="connsiteY91" fmla="*/ 838610 h 1971675"/>
                <a:gd name="connsiteX92" fmla="*/ 9081260 w 9142413"/>
                <a:gd name="connsiteY92" fmla="*/ 833899 h 1971675"/>
                <a:gd name="connsiteX93" fmla="*/ 9090668 w 9142413"/>
                <a:gd name="connsiteY93" fmla="*/ 829187 h 1971675"/>
                <a:gd name="connsiteX94" fmla="*/ 9095372 w 9142413"/>
                <a:gd name="connsiteY94" fmla="*/ 826832 h 1971675"/>
                <a:gd name="connsiteX95" fmla="*/ 9107132 w 9142413"/>
                <a:gd name="connsiteY95" fmla="*/ 819765 h 1971675"/>
                <a:gd name="connsiteX96" fmla="*/ 9109484 w 9142413"/>
                <a:gd name="connsiteY96" fmla="*/ 819765 h 1971675"/>
                <a:gd name="connsiteX97" fmla="*/ 9118893 w 9142413"/>
                <a:gd name="connsiteY97" fmla="*/ 812698 h 1971675"/>
                <a:gd name="connsiteX98" fmla="*/ 9125949 w 9142413"/>
                <a:gd name="connsiteY98" fmla="*/ 807987 h 1971675"/>
                <a:gd name="connsiteX99" fmla="*/ 9125949 w 9142413"/>
                <a:gd name="connsiteY99" fmla="*/ 805631 h 1971675"/>
                <a:gd name="connsiteX100" fmla="*/ 9133005 w 9142413"/>
                <a:gd name="connsiteY100" fmla="*/ 800920 h 1971675"/>
                <a:gd name="connsiteX101" fmla="*/ 9133005 w 9142413"/>
                <a:gd name="connsiteY101" fmla="*/ 798564 h 1971675"/>
                <a:gd name="connsiteX102" fmla="*/ 9137709 w 9142413"/>
                <a:gd name="connsiteY102" fmla="*/ 793853 h 1971675"/>
                <a:gd name="connsiteX103" fmla="*/ 9137709 w 9142413"/>
                <a:gd name="connsiteY103" fmla="*/ 791497 h 1971675"/>
                <a:gd name="connsiteX104" fmla="*/ 9140061 w 9142413"/>
                <a:gd name="connsiteY104" fmla="*/ 784430 h 1971675"/>
                <a:gd name="connsiteX105" fmla="*/ 9142413 w 9142413"/>
                <a:gd name="connsiteY105" fmla="*/ 777363 h 1971675"/>
                <a:gd name="connsiteX106" fmla="*/ 9081260 w 9142413"/>
                <a:gd name="connsiteY106" fmla="*/ 1338007 h 1971675"/>
                <a:gd name="connsiteX107" fmla="*/ 9078908 w 9142413"/>
                <a:gd name="connsiteY107" fmla="*/ 1345074 h 1971675"/>
                <a:gd name="connsiteX108" fmla="*/ 9078908 w 9142413"/>
                <a:gd name="connsiteY108" fmla="*/ 1347429 h 1971675"/>
                <a:gd name="connsiteX109" fmla="*/ 9076556 w 9142413"/>
                <a:gd name="connsiteY109" fmla="*/ 1354496 h 1971675"/>
                <a:gd name="connsiteX110" fmla="*/ 9074204 w 9142413"/>
                <a:gd name="connsiteY110" fmla="*/ 1356852 h 1971675"/>
                <a:gd name="connsiteX111" fmla="*/ 9071852 w 9142413"/>
                <a:gd name="connsiteY111" fmla="*/ 1361563 h 1971675"/>
                <a:gd name="connsiteX112" fmla="*/ 9067147 w 9142413"/>
                <a:gd name="connsiteY112" fmla="*/ 1366274 h 1971675"/>
                <a:gd name="connsiteX113" fmla="*/ 9064795 w 9142413"/>
                <a:gd name="connsiteY113" fmla="*/ 1368630 h 1971675"/>
                <a:gd name="connsiteX114" fmla="*/ 9057739 w 9142413"/>
                <a:gd name="connsiteY114" fmla="*/ 1375697 h 1971675"/>
                <a:gd name="connsiteX115" fmla="*/ 9045979 w 9142413"/>
                <a:gd name="connsiteY115" fmla="*/ 1382764 h 1971675"/>
                <a:gd name="connsiteX116" fmla="*/ 9034219 w 9142413"/>
                <a:gd name="connsiteY116" fmla="*/ 1389831 h 1971675"/>
                <a:gd name="connsiteX117" fmla="*/ 9029515 w 9142413"/>
                <a:gd name="connsiteY117" fmla="*/ 1392186 h 1971675"/>
                <a:gd name="connsiteX118" fmla="*/ 9020106 w 9142413"/>
                <a:gd name="connsiteY118" fmla="*/ 1394542 h 1971675"/>
                <a:gd name="connsiteX119" fmla="*/ 9020106 w 9142413"/>
                <a:gd name="connsiteY119" fmla="*/ 1396898 h 1971675"/>
                <a:gd name="connsiteX120" fmla="*/ 9008346 w 9142413"/>
                <a:gd name="connsiteY120" fmla="*/ 1399253 h 1971675"/>
                <a:gd name="connsiteX121" fmla="*/ 9005994 w 9142413"/>
                <a:gd name="connsiteY121" fmla="*/ 1401609 h 1971675"/>
                <a:gd name="connsiteX122" fmla="*/ 9001290 w 9142413"/>
                <a:gd name="connsiteY122" fmla="*/ 1401609 h 1971675"/>
                <a:gd name="connsiteX123" fmla="*/ 8991882 w 9142413"/>
                <a:gd name="connsiteY123" fmla="*/ 1406320 h 1971675"/>
                <a:gd name="connsiteX124" fmla="*/ 8982474 w 9142413"/>
                <a:gd name="connsiteY124" fmla="*/ 1408676 h 1971675"/>
                <a:gd name="connsiteX125" fmla="*/ 8977770 w 9142413"/>
                <a:gd name="connsiteY125" fmla="*/ 1411032 h 1971675"/>
                <a:gd name="connsiteX126" fmla="*/ 8973065 w 9142413"/>
                <a:gd name="connsiteY126" fmla="*/ 1411032 h 1971675"/>
                <a:gd name="connsiteX127" fmla="*/ 8956601 w 9142413"/>
                <a:gd name="connsiteY127" fmla="*/ 1415743 h 1971675"/>
                <a:gd name="connsiteX128" fmla="*/ 8951897 w 9142413"/>
                <a:gd name="connsiteY128" fmla="*/ 1415743 h 1971675"/>
                <a:gd name="connsiteX129" fmla="*/ 8937785 w 9142413"/>
                <a:gd name="connsiteY129" fmla="*/ 1418099 h 1971675"/>
                <a:gd name="connsiteX130" fmla="*/ 8933081 w 9142413"/>
                <a:gd name="connsiteY130" fmla="*/ 1420454 h 1971675"/>
                <a:gd name="connsiteX131" fmla="*/ 8928377 w 9142413"/>
                <a:gd name="connsiteY131" fmla="*/ 1420454 h 1971675"/>
                <a:gd name="connsiteX132" fmla="*/ 8916616 w 9142413"/>
                <a:gd name="connsiteY132" fmla="*/ 1422810 h 1971675"/>
                <a:gd name="connsiteX133" fmla="*/ 8911912 w 9142413"/>
                <a:gd name="connsiteY133" fmla="*/ 1422810 h 1971675"/>
                <a:gd name="connsiteX134" fmla="*/ 8890744 w 9142413"/>
                <a:gd name="connsiteY134" fmla="*/ 1427521 h 1971675"/>
                <a:gd name="connsiteX135" fmla="*/ 8862519 w 9142413"/>
                <a:gd name="connsiteY135" fmla="*/ 1429877 h 1971675"/>
                <a:gd name="connsiteX136" fmla="*/ 3786798 w 9142413"/>
                <a:gd name="connsiteY136" fmla="*/ 1964608 h 1971675"/>
                <a:gd name="connsiteX137" fmla="*/ 3727997 w 9142413"/>
                <a:gd name="connsiteY137" fmla="*/ 1969320 h 1971675"/>
                <a:gd name="connsiteX138" fmla="*/ 3718589 w 9142413"/>
                <a:gd name="connsiteY138" fmla="*/ 1969320 h 1971675"/>
                <a:gd name="connsiteX139" fmla="*/ 3683308 w 9142413"/>
                <a:gd name="connsiteY139" fmla="*/ 1971675 h 1971675"/>
                <a:gd name="connsiteX140" fmla="*/ 3680956 w 9142413"/>
                <a:gd name="connsiteY140" fmla="*/ 1971675 h 1971675"/>
                <a:gd name="connsiteX141" fmla="*/ 3676252 w 9142413"/>
                <a:gd name="connsiteY141" fmla="*/ 1971675 h 1971675"/>
                <a:gd name="connsiteX142" fmla="*/ 3652732 w 9142413"/>
                <a:gd name="connsiteY142" fmla="*/ 1971675 h 1971675"/>
                <a:gd name="connsiteX143" fmla="*/ 3643323 w 9142413"/>
                <a:gd name="connsiteY143" fmla="*/ 1971675 h 1971675"/>
                <a:gd name="connsiteX144" fmla="*/ 3619803 w 9142413"/>
                <a:gd name="connsiteY144" fmla="*/ 1971675 h 1971675"/>
                <a:gd name="connsiteX145" fmla="*/ 3610395 w 9142413"/>
                <a:gd name="connsiteY145" fmla="*/ 1971675 h 1971675"/>
                <a:gd name="connsiteX146" fmla="*/ 3577466 w 9142413"/>
                <a:gd name="connsiteY146" fmla="*/ 1971675 h 1971675"/>
                <a:gd name="connsiteX147" fmla="*/ 3575114 w 9142413"/>
                <a:gd name="connsiteY147" fmla="*/ 1971675 h 1971675"/>
                <a:gd name="connsiteX148" fmla="*/ 3546889 w 9142413"/>
                <a:gd name="connsiteY148" fmla="*/ 1969320 h 1971675"/>
                <a:gd name="connsiteX149" fmla="*/ 3542185 w 9142413"/>
                <a:gd name="connsiteY149" fmla="*/ 1969320 h 1971675"/>
                <a:gd name="connsiteX150" fmla="*/ 3539833 w 9142413"/>
                <a:gd name="connsiteY150" fmla="*/ 1969320 h 1971675"/>
                <a:gd name="connsiteX151" fmla="*/ 3485736 w 9142413"/>
                <a:gd name="connsiteY151" fmla="*/ 1966964 h 1971675"/>
                <a:gd name="connsiteX152" fmla="*/ 3481032 w 9142413"/>
                <a:gd name="connsiteY152" fmla="*/ 1966964 h 1971675"/>
                <a:gd name="connsiteX153" fmla="*/ 3476328 w 9142413"/>
                <a:gd name="connsiteY153" fmla="*/ 1964608 h 1971675"/>
                <a:gd name="connsiteX154" fmla="*/ 3405767 w 9142413"/>
                <a:gd name="connsiteY154" fmla="*/ 1959897 h 1971675"/>
                <a:gd name="connsiteX155" fmla="*/ 3401062 w 9142413"/>
                <a:gd name="connsiteY155" fmla="*/ 1957541 h 1971675"/>
                <a:gd name="connsiteX156" fmla="*/ 3394006 w 9142413"/>
                <a:gd name="connsiteY156" fmla="*/ 1957541 h 1971675"/>
                <a:gd name="connsiteX157" fmla="*/ 3370486 w 9142413"/>
                <a:gd name="connsiteY157" fmla="*/ 1955186 h 1971675"/>
                <a:gd name="connsiteX158" fmla="*/ 3365782 w 9142413"/>
                <a:gd name="connsiteY158" fmla="*/ 1955186 h 1971675"/>
                <a:gd name="connsiteX159" fmla="*/ 3361078 w 9142413"/>
                <a:gd name="connsiteY159" fmla="*/ 1952830 h 1971675"/>
                <a:gd name="connsiteX160" fmla="*/ 3337557 w 9142413"/>
                <a:gd name="connsiteY160" fmla="*/ 1950474 h 1971675"/>
                <a:gd name="connsiteX161" fmla="*/ 3330501 w 9142413"/>
                <a:gd name="connsiteY161" fmla="*/ 1950474 h 1971675"/>
                <a:gd name="connsiteX162" fmla="*/ 3328149 w 9142413"/>
                <a:gd name="connsiteY162" fmla="*/ 1950474 h 1971675"/>
                <a:gd name="connsiteX163" fmla="*/ 3297572 w 9142413"/>
                <a:gd name="connsiteY163" fmla="*/ 1945763 h 1971675"/>
                <a:gd name="connsiteX164" fmla="*/ 3295220 w 9142413"/>
                <a:gd name="connsiteY164" fmla="*/ 1945763 h 1971675"/>
                <a:gd name="connsiteX165" fmla="*/ 3290516 w 9142413"/>
                <a:gd name="connsiteY165" fmla="*/ 1943407 h 1971675"/>
                <a:gd name="connsiteX166" fmla="*/ 3264644 w 9142413"/>
                <a:gd name="connsiteY166" fmla="*/ 1938696 h 1971675"/>
                <a:gd name="connsiteX167" fmla="*/ 3262292 w 9142413"/>
                <a:gd name="connsiteY167" fmla="*/ 1938696 h 1971675"/>
                <a:gd name="connsiteX168" fmla="*/ 3255235 w 9142413"/>
                <a:gd name="connsiteY168" fmla="*/ 1938696 h 1971675"/>
                <a:gd name="connsiteX169" fmla="*/ 3234067 w 9142413"/>
                <a:gd name="connsiteY169" fmla="*/ 1933985 h 1971675"/>
                <a:gd name="connsiteX170" fmla="*/ 3229363 w 9142413"/>
                <a:gd name="connsiteY170" fmla="*/ 1933985 h 1971675"/>
                <a:gd name="connsiteX171" fmla="*/ 3222307 w 9142413"/>
                <a:gd name="connsiteY171" fmla="*/ 1931629 h 1971675"/>
                <a:gd name="connsiteX172" fmla="*/ 3203490 w 9142413"/>
                <a:gd name="connsiteY172" fmla="*/ 1926918 h 1971675"/>
                <a:gd name="connsiteX173" fmla="*/ 3196434 w 9142413"/>
                <a:gd name="connsiteY173" fmla="*/ 1926918 h 1971675"/>
                <a:gd name="connsiteX174" fmla="*/ 3194082 w 9142413"/>
                <a:gd name="connsiteY174" fmla="*/ 1926918 h 1971675"/>
                <a:gd name="connsiteX175" fmla="*/ 3163506 w 9142413"/>
                <a:gd name="connsiteY175" fmla="*/ 1919851 h 1971675"/>
                <a:gd name="connsiteX176" fmla="*/ 3158801 w 9142413"/>
                <a:gd name="connsiteY176" fmla="*/ 1919851 h 1971675"/>
                <a:gd name="connsiteX177" fmla="*/ 3135281 w 9142413"/>
                <a:gd name="connsiteY177" fmla="*/ 1912784 h 1971675"/>
                <a:gd name="connsiteX178" fmla="*/ 3130577 w 9142413"/>
                <a:gd name="connsiteY178" fmla="*/ 1912784 h 1971675"/>
                <a:gd name="connsiteX179" fmla="*/ 3125873 w 9142413"/>
                <a:gd name="connsiteY179" fmla="*/ 1910428 h 1971675"/>
                <a:gd name="connsiteX180" fmla="*/ 3104704 w 9142413"/>
                <a:gd name="connsiteY180" fmla="*/ 1905717 h 1971675"/>
                <a:gd name="connsiteX181" fmla="*/ 3100000 w 9142413"/>
                <a:gd name="connsiteY181" fmla="*/ 1903361 h 1971675"/>
                <a:gd name="connsiteX182" fmla="*/ 3095296 w 9142413"/>
                <a:gd name="connsiteY182" fmla="*/ 1903361 h 1971675"/>
                <a:gd name="connsiteX183" fmla="*/ 3069424 w 9142413"/>
                <a:gd name="connsiteY183" fmla="*/ 1896295 h 1971675"/>
                <a:gd name="connsiteX184" fmla="*/ 3067072 w 9142413"/>
                <a:gd name="connsiteY184" fmla="*/ 1893939 h 1971675"/>
                <a:gd name="connsiteX185" fmla="*/ 3064719 w 9142413"/>
                <a:gd name="connsiteY185" fmla="*/ 1893939 h 1971675"/>
                <a:gd name="connsiteX186" fmla="*/ 3036495 w 9142413"/>
                <a:gd name="connsiteY186" fmla="*/ 1884516 h 1971675"/>
                <a:gd name="connsiteX187" fmla="*/ 3031791 w 9142413"/>
                <a:gd name="connsiteY187" fmla="*/ 1884516 h 1971675"/>
                <a:gd name="connsiteX188" fmla="*/ 3024735 w 9142413"/>
                <a:gd name="connsiteY188" fmla="*/ 1882161 h 1971675"/>
                <a:gd name="connsiteX189" fmla="*/ 3017679 w 9142413"/>
                <a:gd name="connsiteY189" fmla="*/ 1879805 h 1971675"/>
                <a:gd name="connsiteX190" fmla="*/ 3003566 w 9142413"/>
                <a:gd name="connsiteY190" fmla="*/ 1875094 h 1971675"/>
                <a:gd name="connsiteX191" fmla="*/ 2996510 w 9142413"/>
                <a:gd name="connsiteY191" fmla="*/ 1872738 h 1971675"/>
                <a:gd name="connsiteX192" fmla="*/ 2984750 w 9142413"/>
                <a:gd name="connsiteY192" fmla="*/ 1868027 h 1971675"/>
                <a:gd name="connsiteX193" fmla="*/ 2977694 w 9142413"/>
                <a:gd name="connsiteY193" fmla="*/ 1865671 h 1971675"/>
                <a:gd name="connsiteX194" fmla="*/ 2958877 w 9142413"/>
                <a:gd name="connsiteY194" fmla="*/ 1856249 h 1971675"/>
                <a:gd name="connsiteX195" fmla="*/ 131715 w 9142413"/>
                <a:gd name="connsiteY195" fmla="*/ 673715 h 1971675"/>
                <a:gd name="connsiteX196" fmla="*/ 127011 w 9142413"/>
                <a:gd name="connsiteY196" fmla="*/ 671359 h 1971675"/>
                <a:gd name="connsiteX197" fmla="*/ 119954 w 9142413"/>
                <a:gd name="connsiteY197" fmla="*/ 669003 h 1971675"/>
                <a:gd name="connsiteX198" fmla="*/ 112898 w 9142413"/>
                <a:gd name="connsiteY198" fmla="*/ 666648 h 1971675"/>
                <a:gd name="connsiteX199" fmla="*/ 105842 w 9142413"/>
                <a:gd name="connsiteY199" fmla="*/ 661937 h 1971675"/>
                <a:gd name="connsiteX200" fmla="*/ 98786 w 9142413"/>
                <a:gd name="connsiteY200" fmla="*/ 659581 h 1971675"/>
                <a:gd name="connsiteX201" fmla="*/ 89378 w 9142413"/>
                <a:gd name="connsiteY201" fmla="*/ 654870 h 1971675"/>
                <a:gd name="connsiteX202" fmla="*/ 84674 w 9142413"/>
                <a:gd name="connsiteY202" fmla="*/ 652514 h 1971675"/>
                <a:gd name="connsiteX203" fmla="*/ 77618 w 9142413"/>
                <a:gd name="connsiteY203" fmla="*/ 647803 h 1971675"/>
                <a:gd name="connsiteX204" fmla="*/ 70561 w 9142413"/>
                <a:gd name="connsiteY204" fmla="*/ 643091 h 1971675"/>
                <a:gd name="connsiteX205" fmla="*/ 63505 w 9142413"/>
                <a:gd name="connsiteY205" fmla="*/ 640736 h 1971675"/>
                <a:gd name="connsiteX206" fmla="*/ 58801 w 9142413"/>
                <a:gd name="connsiteY206" fmla="*/ 636024 h 1971675"/>
                <a:gd name="connsiteX207" fmla="*/ 51745 w 9142413"/>
                <a:gd name="connsiteY207" fmla="*/ 633669 h 1971675"/>
                <a:gd name="connsiteX208" fmla="*/ 47041 w 9142413"/>
                <a:gd name="connsiteY208" fmla="*/ 628957 h 1971675"/>
                <a:gd name="connsiteX209" fmla="*/ 42337 w 9142413"/>
                <a:gd name="connsiteY209" fmla="*/ 626602 h 1971675"/>
                <a:gd name="connsiteX210" fmla="*/ 37633 w 9142413"/>
                <a:gd name="connsiteY210" fmla="*/ 621891 h 1971675"/>
                <a:gd name="connsiteX211" fmla="*/ 32929 w 9142413"/>
                <a:gd name="connsiteY211" fmla="*/ 619535 h 1971675"/>
                <a:gd name="connsiteX212" fmla="*/ 30577 w 9142413"/>
                <a:gd name="connsiteY212" fmla="*/ 614824 h 1971675"/>
                <a:gd name="connsiteX213" fmla="*/ 25873 w 9142413"/>
                <a:gd name="connsiteY213" fmla="*/ 612468 h 1971675"/>
                <a:gd name="connsiteX214" fmla="*/ 21168 w 9142413"/>
                <a:gd name="connsiteY214" fmla="*/ 607757 h 1971675"/>
                <a:gd name="connsiteX215" fmla="*/ 18816 w 9142413"/>
                <a:gd name="connsiteY215" fmla="*/ 605401 h 1971675"/>
                <a:gd name="connsiteX216" fmla="*/ 16464 w 9142413"/>
                <a:gd name="connsiteY216" fmla="*/ 600690 h 1971675"/>
                <a:gd name="connsiteX217" fmla="*/ 11760 w 9142413"/>
                <a:gd name="connsiteY217" fmla="*/ 598334 h 1971675"/>
                <a:gd name="connsiteX218" fmla="*/ 11760 w 9142413"/>
                <a:gd name="connsiteY218" fmla="*/ 593623 h 1971675"/>
                <a:gd name="connsiteX219" fmla="*/ 7056 w 9142413"/>
                <a:gd name="connsiteY219" fmla="*/ 591267 h 1971675"/>
                <a:gd name="connsiteX220" fmla="*/ 7056 w 9142413"/>
                <a:gd name="connsiteY220" fmla="*/ 588912 h 1971675"/>
                <a:gd name="connsiteX221" fmla="*/ 4704 w 9142413"/>
                <a:gd name="connsiteY221" fmla="*/ 584200 h 1971675"/>
                <a:gd name="connsiteX222" fmla="*/ 2352 w 9142413"/>
                <a:gd name="connsiteY222" fmla="*/ 581845 h 1971675"/>
                <a:gd name="connsiteX223" fmla="*/ 2352 w 9142413"/>
                <a:gd name="connsiteY223" fmla="*/ 577133 h 1971675"/>
                <a:gd name="connsiteX224" fmla="*/ 2352 w 9142413"/>
                <a:gd name="connsiteY224" fmla="*/ 574778 h 1971675"/>
                <a:gd name="connsiteX225" fmla="*/ 0 w 9142413"/>
                <a:gd name="connsiteY225" fmla="*/ 570066 h 1971675"/>
                <a:gd name="connsiteX226" fmla="*/ 0 w 9142413"/>
                <a:gd name="connsiteY226" fmla="*/ 567711 h 1971675"/>
                <a:gd name="connsiteX227" fmla="*/ 0 w 9142413"/>
                <a:gd name="connsiteY227" fmla="*/ 560644 h 1971675"/>
                <a:gd name="connsiteX228" fmla="*/ 61153 w 9142413"/>
                <a:gd name="connsiteY228" fmla="*/ 0 h 1971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9142413" h="1971675">
                  <a:moveTo>
                    <a:pt x="61153" y="0"/>
                  </a:moveTo>
                  <a:cubicBezTo>
                    <a:pt x="61153" y="2356"/>
                    <a:pt x="61153" y="4712"/>
                    <a:pt x="61153" y="7067"/>
                  </a:cubicBezTo>
                  <a:cubicBezTo>
                    <a:pt x="61153" y="7067"/>
                    <a:pt x="61153" y="7067"/>
                    <a:pt x="61153" y="9423"/>
                  </a:cubicBezTo>
                  <a:cubicBezTo>
                    <a:pt x="61153" y="9423"/>
                    <a:pt x="61153" y="11778"/>
                    <a:pt x="63505" y="11778"/>
                  </a:cubicBezTo>
                  <a:cubicBezTo>
                    <a:pt x="63505" y="14134"/>
                    <a:pt x="63505" y="14134"/>
                    <a:pt x="63505" y="16490"/>
                  </a:cubicBezTo>
                  <a:cubicBezTo>
                    <a:pt x="63505" y="16490"/>
                    <a:pt x="63505" y="18845"/>
                    <a:pt x="63505" y="18845"/>
                  </a:cubicBezTo>
                  <a:cubicBezTo>
                    <a:pt x="65857" y="21201"/>
                    <a:pt x="65857" y="21201"/>
                    <a:pt x="65857" y="21201"/>
                  </a:cubicBezTo>
                  <a:cubicBezTo>
                    <a:pt x="65857" y="23557"/>
                    <a:pt x="65857" y="25912"/>
                    <a:pt x="68209" y="25912"/>
                  </a:cubicBezTo>
                  <a:cubicBezTo>
                    <a:pt x="68209" y="28268"/>
                    <a:pt x="68209" y="28268"/>
                    <a:pt x="70561" y="28268"/>
                  </a:cubicBezTo>
                  <a:cubicBezTo>
                    <a:pt x="70561" y="30624"/>
                    <a:pt x="70561" y="30624"/>
                    <a:pt x="72914" y="32979"/>
                  </a:cubicBezTo>
                  <a:cubicBezTo>
                    <a:pt x="72914" y="32979"/>
                    <a:pt x="72914" y="35335"/>
                    <a:pt x="75266" y="35335"/>
                  </a:cubicBezTo>
                  <a:cubicBezTo>
                    <a:pt x="75266" y="37691"/>
                    <a:pt x="75266" y="37691"/>
                    <a:pt x="77618" y="40046"/>
                  </a:cubicBezTo>
                  <a:cubicBezTo>
                    <a:pt x="77618" y="40046"/>
                    <a:pt x="79970" y="42402"/>
                    <a:pt x="79970" y="42402"/>
                  </a:cubicBezTo>
                  <a:cubicBezTo>
                    <a:pt x="82322" y="44758"/>
                    <a:pt x="82322" y="44758"/>
                    <a:pt x="82322" y="47113"/>
                  </a:cubicBezTo>
                  <a:cubicBezTo>
                    <a:pt x="84674" y="47113"/>
                    <a:pt x="84674" y="49469"/>
                    <a:pt x="87026" y="49469"/>
                  </a:cubicBezTo>
                  <a:cubicBezTo>
                    <a:pt x="89378" y="51824"/>
                    <a:pt x="89378" y="51824"/>
                    <a:pt x="91730" y="54180"/>
                  </a:cubicBezTo>
                  <a:cubicBezTo>
                    <a:pt x="91730" y="54180"/>
                    <a:pt x="94082" y="56536"/>
                    <a:pt x="94082" y="56536"/>
                  </a:cubicBezTo>
                  <a:cubicBezTo>
                    <a:pt x="96434" y="58891"/>
                    <a:pt x="98786" y="58891"/>
                    <a:pt x="98786" y="61247"/>
                  </a:cubicBezTo>
                  <a:cubicBezTo>
                    <a:pt x="101138" y="61247"/>
                    <a:pt x="103490" y="63603"/>
                    <a:pt x="103490" y="63603"/>
                  </a:cubicBezTo>
                  <a:cubicBezTo>
                    <a:pt x="105842" y="65958"/>
                    <a:pt x="108194" y="65958"/>
                    <a:pt x="108194" y="68314"/>
                  </a:cubicBezTo>
                  <a:cubicBezTo>
                    <a:pt x="110546" y="68314"/>
                    <a:pt x="112898" y="70670"/>
                    <a:pt x="115250" y="70670"/>
                  </a:cubicBezTo>
                  <a:cubicBezTo>
                    <a:pt x="115250" y="73025"/>
                    <a:pt x="117602" y="73025"/>
                    <a:pt x="119954" y="75381"/>
                  </a:cubicBezTo>
                  <a:cubicBezTo>
                    <a:pt x="122307" y="75381"/>
                    <a:pt x="124659" y="77737"/>
                    <a:pt x="124659" y="77737"/>
                  </a:cubicBezTo>
                  <a:cubicBezTo>
                    <a:pt x="127011" y="80092"/>
                    <a:pt x="129363" y="80092"/>
                    <a:pt x="131715" y="82448"/>
                  </a:cubicBezTo>
                  <a:cubicBezTo>
                    <a:pt x="134067" y="82448"/>
                    <a:pt x="136419" y="84803"/>
                    <a:pt x="138771" y="84803"/>
                  </a:cubicBezTo>
                  <a:cubicBezTo>
                    <a:pt x="141123" y="87159"/>
                    <a:pt x="143475" y="87159"/>
                    <a:pt x="145827" y="89515"/>
                  </a:cubicBezTo>
                  <a:cubicBezTo>
                    <a:pt x="145827" y="91870"/>
                    <a:pt x="148179" y="91870"/>
                    <a:pt x="150531" y="94226"/>
                  </a:cubicBezTo>
                  <a:cubicBezTo>
                    <a:pt x="152883" y="94226"/>
                    <a:pt x="155235" y="96582"/>
                    <a:pt x="159939" y="96582"/>
                  </a:cubicBezTo>
                  <a:cubicBezTo>
                    <a:pt x="162291" y="98937"/>
                    <a:pt x="164643" y="98937"/>
                    <a:pt x="166995" y="101293"/>
                  </a:cubicBezTo>
                  <a:cubicBezTo>
                    <a:pt x="169348" y="101293"/>
                    <a:pt x="171700" y="103649"/>
                    <a:pt x="174052" y="103649"/>
                  </a:cubicBezTo>
                  <a:cubicBezTo>
                    <a:pt x="176404" y="106004"/>
                    <a:pt x="178756" y="106004"/>
                    <a:pt x="181108" y="108360"/>
                  </a:cubicBezTo>
                  <a:cubicBezTo>
                    <a:pt x="185812" y="108360"/>
                    <a:pt x="188164" y="110716"/>
                    <a:pt x="192868" y="113071"/>
                  </a:cubicBezTo>
                  <a:cubicBezTo>
                    <a:pt x="192868" y="113071"/>
                    <a:pt x="192868" y="113071"/>
                    <a:pt x="3020031" y="1295605"/>
                  </a:cubicBezTo>
                  <a:cubicBezTo>
                    <a:pt x="3024735" y="1297961"/>
                    <a:pt x="3031791" y="1300316"/>
                    <a:pt x="3038847" y="1302672"/>
                  </a:cubicBezTo>
                  <a:cubicBezTo>
                    <a:pt x="3041199" y="1305028"/>
                    <a:pt x="3043551" y="1305028"/>
                    <a:pt x="3043551" y="1305028"/>
                  </a:cubicBezTo>
                  <a:cubicBezTo>
                    <a:pt x="3048255" y="1307383"/>
                    <a:pt x="3052959" y="1309739"/>
                    <a:pt x="3057663" y="1309739"/>
                  </a:cubicBezTo>
                  <a:cubicBezTo>
                    <a:pt x="3060015" y="1312095"/>
                    <a:pt x="3062367" y="1312095"/>
                    <a:pt x="3064719" y="1312095"/>
                  </a:cubicBezTo>
                  <a:cubicBezTo>
                    <a:pt x="3069424" y="1314450"/>
                    <a:pt x="3074128" y="1316806"/>
                    <a:pt x="3078832" y="1316806"/>
                  </a:cubicBezTo>
                  <a:cubicBezTo>
                    <a:pt x="3081184" y="1319161"/>
                    <a:pt x="3083536" y="1319161"/>
                    <a:pt x="3085888" y="1319161"/>
                  </a:cubicBezTo>
                  <a:cubicBezTo>
                    <a:pt x="3090592" y="1321517"/>
                    <a:pt x="3092944" y="1321517"/>
                    <a:pt x="3097648" y="1323873"/>
                  </a:cubicBezTo>
                  <a:cubicBezTo>
                    <a:pt x="3107056" y="1326228"/>
                    <a:pt x="3116465" y="1330940"/>
                    <a:pt x="3125873" y="1333295"/>
                  </a:cubicBezTo>
                  <a:cubicBezTo>
                    <a:pt x="3128225" y="1333295"/>
                    <a:pt x="3128225" y="1333295"/>
                    <a:pt x="3130577" y="1333295"/>
                  </a:cubicBezTo>
                  <a:cubicBezTo>
                    <a:pt x="3137633" y="1335651"/>
                    <a:pt x="3147041" y="1338007"/>
                    <a:pt x="3156449" y="1340362"/>
                  </a:cubicBezTo>
                  <a:cubicBezTo>
                    <a:pt x="3158801" y="1342718"/>
                    <a:pt x="3163506" y="1342718"/>
                    <a:pt x="3165858" y="1342718"/>
                  </a:cubicBezTo>
                  <a:cubicBezTo>
                    <a:pt x="3172914" y="1345074"/>
                    <a:pt x="3179970" y="1347429"/>
                    <a:pt x="3187026" y="1349785"/>
                  </a:cubicBezTo>
                  <a:cubicBezTo>
                    <a:pt x="3189378" y="1349785"/>
                    <a:pt x="3191730" y="1349785"/>
                    <a:pt x="3196434" y="1352141"/>
                  </a:cubicBezTo>
                  <a:cubicBezTo>
                    <a:pt x="3203490" y="1352141"/>
                    <a:pt x="3212899" y="1354496"/>
                    <a:pt x="3222307" y="1356852"/>
                  </a:cubicBezTo>
                  <a:cubicBezTo>
                    <a:pt x="3222307" y="1356852"/>
                    <a:pt x="3224659" y="1356852"/>
                    <a:pt x="3224659" y="1356852"/>
                  </a:cubicBezTo>
                  <a:cubicBezTo>
                    <a:pt x="3234067" y="1359207"/>
                    <a:pt x="3243475" y="1361563"/>
                    <a:pt x="3255235" y="1363919"/>
                  </a:cubicBezTo>
                  <a:cubicBezTo>
                    <a:pt x="3257587" y="1363919"/>
                    <a:pt x="3259940" y="1366274"/>
                    <a:pt x="3264644" y="1366274"/>
                  </a:cubicBezTo>
                  <a:cubicBezTo>
                    <a:pt x="3269348" y="1366274"/>
                    <a:pt x="3276404" y="1368630"/>
                    <a:pt x="3283460" y="1370986"/>
                  </a:cubicBezTo>
                  <a:cubicBezTo>
                    <a:pt x="3288164" y="1370986"/>
                    <a:pt x="3292868" y="1370986"/>
                    <a:pt x="3295220" y="1373341"/>
                  </a:cubicBezTo>
                  <a:cubicBezTo>
                    <a:pt x="3302276" y="1373341"/>
                    <a:pt x="3309333" y="1375697"/>
                    <a:pt x="3316389" y="1375697"/>
                  </a:cubicBezTo>
                  <a:cubicBezTo>
                    <a:pt x="3321093" y="1375697"/>
                    <a:pt x="3323445" y="1378053"/>
                    <a:pt x="3325797" y="1378053"/>
                  </a:cubicBezTo>
                  <a:cubicBezTo>
                    <a:pt x="3335205" y="1380408"/>
                    <a:pt x="3344613" y="1380408"/>
                    <a:pt x="3351669" y="1382764"/>
                  </a:cubicBezTo>
                  <a:cubicBezTo>
                    <a:pt x="3354021" y="1382764"/>
                    <a:pt x="3356374" y="1382764"/>
                    <a:pt x="3358726" y="1382764"/>
                  </a:cubicBezTo>
                  <a:cubicBezTo>
                    <a:pt x="3368134" y="1385120"/>
                    <a:pt x="3379894" y="1385120"/>
                    <a:pt x="3389302" y="1387475"/>
                  </a:cubicBezTo>
                  <a:cubicBezTo>
                    <a:pt x="3391654" y="1387475"/>
                    <a:pt x="3394006" y="1387475"/>
                    <a:pt x="3396358" y="1387475"/>
                  </a:cubicBezTo>
                  <a:cubicBezTo>
                    <a:pt x="3405767" y="1389831"/>
                    <a:pt x="3415175" y="1389831"/>
                    <a:pt x="3422231" y="1392186"/>
                  </a:cubicBezTo>
                  <a:cubicBezTo>
                    <a:pt x="3426935" y="1392186"/>
                    <a:pt x="3429287" y="1392186"/>
                    <a:pt x="3431639" y="1392186"/>
                  </a:cubicBezTo>
                  <a:cubicBezTo>
                    <a:pt x="3441047" y="1394542"/>
                    <a:pt x="3448103" y="1394542"/>
                    <a:pt x="3457512" y="1396898"/>
                  </a:cubicBezTo>
                  <a:cubicBezTo>
                    <a:pt x="3459864" y="1396898"/>
                    <a:pt x="3462216" y="1396898"/>
                    <a:pt x="3466920" y="1396898"/>
                  </a:cubicBezTo>
                  <a:cubicBezTo>
                    <a:pt x="3476328" y="1399253"/>
                    <a:pt x="3488088" y="1399253"/>
                    <a:pt x="3499848" y="1399253"/>
                  </a:cubicBezTo>
                  <a:cubicBezTo>
                    <a:pt x="3513961" y="1401609"/>
                    <a:pt x="3525721" y="1401609"/>
                    <a:pt x="3537481" y="1403965"/>
                  </a:cubicBezTo>
                  <a:cubicBezTo>
                    <a:pt x="3539833" y="1403965"/>
                    <a:pt x="3544537" y="1403965"/>
                    <a:pt x="3546889" y="1403965"/>
                  </a:cubicBezTo>
                  <a:cubicBezTo>
                    <a:pt x="3563354" y="1406320"/>
                    <a:pt x="3582170" y="1406320"/>
                    <a:pt x="3600987" y="1406320"/>
                  </a:cubicBezTo>
                  <a:cubicBezTo>
                    <a:pt x="3603339" y="1406320"/>
                    <a:pt x="3605691" y="1408676"/>
                    <a:pt x="3605691" y="1408676"/>
                  </a:cubicBezTo>
                  <a:cubicBezTo>
                    <a:pt x="3617451" y="1408676"/>
                    <a:pt x="3626859" y="1408676"/>
                    <a:pt x="3636267" y="1408676"/>
                  </a:cubicBezTo>
                  <a:cubicBezTo>
                    <a:pt x="3638619" y="1408676"/>
                    <a:pt x="3638619" y="1408676"/>
                    <a:pt x="3638619" y="1408676"/>
                  </a:cubicBezTo>
                  <a:cubicBezTo>
                    <a:pt x="3650380" y="1408676"/>
                    <a:pt x="3662140" y="1408676"/>
                    <a:pt x="3671548" y="1408676"/>
                  </a:cubicBezTo>
                  <a:cubicBezTo>
                    <a:pt x="3673900" y="1408676"/>
                    <a:pt x="3678604" y="1408676"/>
                    <a:pt x="3680956" y="1408676"/>
                  </a:cubicBezTo>
                  <a:cubicBezTo>
                    <a:pt x="3688012" y="1408676"/>
                    <a:pt x="3695069" y="1408676"/>
                    <a:pt x="3704477" y="1408676"/>
                  </a:cubicBezTo>
                  <a:cubicBezTo>
                    <a:pt x="3706829" y="1408676"/>
                    <a:pt x="3711533" y="1408676"/>
                    <a:pt x="3713885" y="1408676"/>
                  </a:cubicBezTo>
                  <a:cubicBezTo>
                    <a:pt x="3720941" y="1408676"/>
                    <a:pt x="3730349" y="1408676"/>
                    <a:pt x="3737405" y="1408676"/>
                  </a:cubicBezTo>
                  <a:cubicBezTo>
                    <a:pt x="3739757" y="1408676"/>
                    <a:pt x="3742109" y="1408676"/>
                    <a:pt x="3744462" y="1408676"/>
                  </a:cubicBezTo>
                  <a:cubicBezTo>
                    <a:pt x="3756222" y="1408676"/>
                    <a:pt x="3767982" y="1408676"/>
                    <a:pt x="3779742" y="1408676"/>
                  </a:cubicBezTo>
                  <a:cubicBezTo>
                    <a:pt x="3782094" y="1406320"/>
                    <a:pt x="3784446" y="1406320"/>
                    <a:pt x="3789150" y="1406320"/>
                  </a:cubicBezTo>
                  <a:cubicBezTo>
                    <a:pt x="3800911" y="1406320"/>
                    <a:pt x="3812671" y="1406320"/>
                    <a:pt x="3824431" y="1403965"/>
                  </a:cubicBezTo>
                  <a:cubicBezTo>
                    <a:pt x="3831487" y="1403965"/>
                    <a:pt x="3838543" y="1403965"/>
                    <a:pt x="3847952" y="1401609"/>
                  </a:cubicBezTo>
                  <a:cubicBezTo>
                    <a:pt x="3847952" y="1401609"/>
                    <a:pt x="3847952" y="1401609"/>
                    <a:pt x="8923672" y="866878"/>
                  </a:cubicBezTo>
                  <a:cubicBezTo>
                    <a:pt x="8933081" y="866878"/>
                    <a:pt x="8942489" y="866878"/>
                    <a:pt x="8951897" y="864522"/>
                  </a:cubicBezTo>
                  <a:cubicBezTo>
                    <a:pt x="8958953" y="864522"/>
                    <a:pt x="8966009" y="862166"/>
                    <a:pt x="8973065" y="862166"/>
                  </a:cubicBezTo>
                  <a:cubicBezTo>
                    <a:pt x="8975418" y="862166"/>
                    <a:pt x="8975418" y="862166"/>
                    <a:pt x="8977770" y="859811"/>
                  </a:cubicBezTo>
                  <a:cubicBezTo>
                    <a:pt x="8982474" y="859811"/>
                    <a:pt x="8989530" y="859811"/>
                    <a:pt x="8994234" y="857455"/>
                  </a:cubicBezTo>
                  <a:cubicBezTo>
                    <a:pt x="8996586" y="857455"/>
                    <a:pt x="8996586" y="857455"/>
                    <a:pt x="8998938" y="857455"/>
                  </a:cubicBezTo>
                  <a:cubicBezTo>
                    <a:pt x="9003642" y="855099"/>
                    <a:pt x="9008346" y="855099"/>
                    <a:pt x="9013050" y="855099"/>
                  </a:cubicBezTo>
                  <a:cubicBezTo>
                    <a:pt x="9015402" y="852744"/>
                    <a:pt x="9015402" y="852744"/>
                    <a:pt x="9017754" y="852744"/>
                  </a:cubicBezTo>
                  <a:cubicBezTo>
                    <a:pt x="9022459" y="852744"/>
                    <a:pt x="9029515" y="850388"/>
                    <a:pt x="9034219" y="850388"/>
                  </a:cubicBezTo>
                  <a:cubicBezTo>
                    <a:pt x="9036571" y="848032"/>
                    <a:pt x="9036571" y="848032"/>
                    <a:pt x="9038923" y="848032"/>
                  </a:cubicBezTo>
                  <a:cubicBezTo>
                    <a:pt x="9043627" y="845677"/>
                    <a:pt x="9048331" y="845677"/>
                    <a:pt x="9053035" y="843321"/>
                  </a:cubicBezTo>
                  <a:cubicBezTo>
                    <a:pt x="9060091" y="840966"/>
                    <a:pt x="9064795" y="840966"/>
                    <a:pt x="9067147" y="838610"/>
                  </a:cubicBezTo>
                  <a:cubicBezTo>
                    <a:pt x="9069499" y="838610"/>
                    <a:pt x="9069499" y="838610"/>
                    <a:pt x="9069499" y="838610"/>
                  </a:cubicBezTo>
                  <a:cubicBezTo>
                    <a:pt x="9074204" y="836254"/>
                    <a:pt x="9078908" y="836254"/>
                    <a:pt x="9081260" y="833899"/>
                  </a:cubicBezTo>
                  <a:cubicBezTo>
                    <a:pt x="9085964" y="831543"/>
                    <a:pt x="9088316" y="831543"/>
                    <a:pt x="9090668" y="829187"/>
                  </a:cubicBezTo>
                  <a:cubicBezTo>
                    <a:pt x="9093020" y="829187"/>
                    <a:pt x="9095372" y="826832"/>
                    <a:pt x="9095372" y="826832"/>
                  </a:cubicBezTo>
                  <a:cubicBezTo>
                    <a:pt x="9100076" y="824476"/>
                    <a:pt x="9104780" y="822120"/>
                    <a:pt x="9107132" y="819765"/>
                  </a:cubicBezTo>
                  <a:cubicBezTo>
                    <a:pt x="9107132" y="819765"/>
                    <a:pt x="9107132" y="819765"/>
                    <a:pt x="9109484" y="819765"/>
                  </a:cubicBezTo>
                  <a:cubicBezTo>
                    <a:pt x="9111836" y="817409"/>
                    <a:pt x="9116540" y="815053"/>
                    <a:pt x="9118893" y="812698"/>
                  </a:cubicBezTo>
                  <a:cubicBezTo>
                    <a:pt x="9121245" y="810342"/>
                    <a:pt x="9123597" y="810342"/>
                    <a:pt x="9125949" y="807987"/>
                  </a:cubicBezTo>
                  <a:cubicBezTo>
                    <a:pt x="9125949" y="807987"/>
                    <a:pt x="9125949" y="805631"/>
                    <a:pt x="9125949" y="805631"/>
                  </a:cubicBezTo>
                  <a:cubicBezTo>
                    <a:pt x="9128301" y="803275"/>
                    <a:pt x="9130653" y="803275"/>
                    <a:pt x="9133005" y="800920"/>
                  </a:cubicBezTo>
                  <a:cubicBezTo>
                    <a:pt x="9133005" y="800920"/>
                    <a:pt x="9133005" y="798564"/>
                    <a:pt x="9133005" y="798564"/>
                  </a:cubicBezTo>
                  <a:cubicBezTo>
                    <a:pt x="9135357" y="796208"/>
                    <a:pt x="9135357" y="796208"/>
                    <a:pt x="9137709" y="793853"/>
                  </a:cubicBezTo>
                  <a:cubicBezTo>
                    <a:pt x="9137709" y="793853"/>
                    <a:pt x="9137709" y="791497"/>
                    <a:pt x="9137709" y="791497"/>
                  </a:cubicBezTo>
                  <a:cubicBezTo>
                    <a:pt x="9140061" y="789141"/>
                    <a:pt x="9140061" y="786786"/>
                    <a:pt x="9140061" y="784430"/>
                  </a:cubicBezTo>
                  <a:cubicBezTo>
                    <a:pt x="9142413" y="782074"/>
                    <a:pt x="9142413" y="779719"/>
                    <a:pt x="9142413" y="777363"/>
                  </a:cubicBezTo>
                  <a:cubicBezTo>
                    <a:pt x="9121245" y="963459"/>
                    <a:pt x="9102428" y="1151911"/>
                    <a:pt x="9081260" y="1338007"/>
                  </a:cubicBezTo>
                  <a:cubicBezTo>
                    <a:pt x="9081260" y="1340362"/>
                    <a:pt x="9081260" y="1342718"/>
                    <a:pt x="9078908" y="1345074"/>
                  </a:cubicBezTo>
                  <a:cubicBezTo>
                    <a:pt x="9078908" y="1347429"/>
                    <a:pt x="9078908" y="1347429"/>
                    <a:pt x="9078908" y="1347429"/>
                  </a:cubicBezTo>
                  <a:cubicBezTo>
                    <a:pt x="9078908" y="1349785"/>
                    <a:pt x="9076556" y="1352141"/>
                    <a:pt x="9076556" y="1354496"/>
                  </a:cubicBezTo>
                  <a:cubicBezTo>
                    <a:pt x="9074204" y="1356852"/>
                    <a:pt x="9074204" y="1356852"/>
                    <a:pt x="9074204" y="1356852"/>
                  </a:cubicBezTo>
                  <a:cubicBezTo>
                    <a:pt x="9074204" y="1359207"/>
                    <a:pt x="9071852" y="1359207"/>
                    <a:pt x="9071852" y="1361563"/>
                  </a:cubicBezTo>
                  <a:cubicBezTo>
                    <a:pt x="9069499" y="1363919"/>
                    <a:pt x="9069499" y="1363919"/>
                    <a:pt x="9067147" y="1366274"/>
                  </a:cubicBezTo>
                  <a:cubicBezTo>
                    <a:pt x="9067147" y="1366274"/>
                    <a:pt x="9067147" y="1368630"/>
                    <a:pt x="9064795" y="1368630"/>
                  </a:cubicBezTo>
                  <a:cubicBezTo>
                    <a:pt x="9062443" y="1370986"/>
                    <a:pt x="9060091" y="1373341"/>
                    <a:pt x="9057739" y="1375697"/>
                  </a:cubicBezTo>
                  <a:cubicBezTo>
                    <a:pt x="9055387" y="1378053"/>
                    <a:pt x="9050683" y="1380408"/>
                    <a:pt x="9045979" y="1382764"/>
                  </a:cubicBezTo>
                  <a:cubicBezTo>
                    <a:pt x="9043627" y="1385120"/>
                    <a:pt x="9038923" y="1387475"/>
                    <a:pt x="9034219" y="1389831"/>
                  </a:cubicBezTo>
                  <a:cubicBezTo>
                    <a:pt x="9034219" y="1389831"/>
                    <a:pt x="9031867" y="1389831"/>
                    <a:pt x="9029515" y="1392186"/>
                  </a:cubicBezTo>
                  <a:cubicBezTo>
                    <a:pt x="9027163" y="1392186"/>
                    <a:pt x="9024811" y="1394542"/>
                    <a:pt x="9020106" y="1394542"/>
                  </a:cubicBezTo>
                  <a:cubicBezTo>
                    <a:pt x="9020106" y="1394542"/>
                    <a:pt x="9020106" y="1396898"/>
                    <a:pt x="9020106" y="1396898"/>
                  </a:cubicBezTo>
                  <a:cubicBezTo>
                    <a:pt x="9015402" y="1396898"/>
                    <a:pt x="9013050" y="1399253"/>
                    <a:pt x="9008346" y="1399253"/>
                  </a:cubicBezTo>
                  <a:cubicBezTo>
                    <a:pt x="9008346" y="1399253"/>
                    <a:pt x="9008346" y="1401609"/>
                    <a:pt x="9005994" y="1401609"/>
                  </a:cubicBezTo>
                  <a:cubicBezTo>
                    <a:pt x="9005994" y="1401609"/>
                    <a:pt x="9003642" y="1401609"/>
                    <a:pt x="9001290" y="1401609"/>
                  </a:cubicBezTo>
                  <a:cubicBezTo>
                    <a:pt x="8998938" y="1403965"/>
                    <a:pt x="8996586" y="1403965"/>
                    <a:pt x="8991882" y="1406320"/>
                  </a:cubicBezTo>
                  <a:cubicBezTo>
                    <a:pt x="8989530" y="1406320"/>
                    <a:pt x="8984826" y="1408676"/>
                    <a:pt x="8982474" y="1408676"/>
                  </a:cubicBezTo>
                  <a:cubicBezTo>
                    <a:pt x="8980122" y="1408676"/>
                    <a:pt x="8977770" y="1408676"/>
                    <a:pt x="8977770" y="1411032"/>
                  </a:cubicBezTo>
                  <a:cubicBezTo>
                    <a:pt x="8975418" y="1411032"/>
                    <a:pt x="8975418" y="1411032"/>
                    <a:pt x="8973065" y="1411032"/>
                  </a:cubicBezTo>
                  <a:cubicBezTo>
                    <a:pt x="8968361" y="1413387"/>
                    <a:pt x="8963657" y="1413387"/>
                    <a:pt x="8956601" y="1415743"/>
                  </a:cubicBezTo>
                  <a:cubicBezTo>
                    <a:pt x="8954249" y="1415743"/>
                    <a:pt x="8954249" y="1415743"/>
                    <a:pt x="8951897" y="1415743"/>
                  </a:cubicBezTo>
                  <a:cubicBezTo>
                    <a:pt x="8947193" y="1418099"/>
                    <a:pt x="8942489" y="1418099"/>
                    <a:pt x="8937785" y="1418099"/>
                  </a:cubicBezTo>
                  <a:cubicBezTo>
                    <a:pt x="8935433" y="1420454"/>
                    <a:pt x="8933081" y="1420454"/>
                    <a:pt x="8933081" y="1420454"/>
                  </a:cubicBezTo>
                  <a:cubicBezTo>
                    <a:pt x="8930729" y="1420454"/>
                    <a:pt x="8930729" y="1420454"/>
                    <a:pt x="8928377" y="1420454"/>
                  </a:cubicBezTo>
                  <a:cubicBezTo>
                    <a:pt x="8926025" y="1420454"/>
                    <a:pt x="8921320" y="1422810"/>
                    <a:pt x="8916616" y="1422810"/>
                  </a:cubicBezTo>
                  <a:cubicBezTo>
                    <a:pt x="8914264" y="1422810"/>
                    <a:pt x="8914264" y="1422810"/>
                    <a:pt x="8911912" y="1422810"/>
                  </a:cubicBezTo>
                  <a:cubicBezTo>
                    <a:pt x="8904856" y="1425166"/>
                    <a:pt x="8897800" y="1425166"/>
                    <a:pt x="8890744" y="1427521"/>
                  </a:cubicBezTo>
                  <a:cubicBezTo>
                    <a:pt x="8881336" y="1427521"/>
                    <a:pt x="8871927" y="1429877"/>
                    <a:pt x="8862519" y="1429877"/>
                  </a:cubicBezTo>
                  <a:cubicBezTo>
                    <a:pt x="8862519" y="1429877"/>
                    <a:pt x="8862519" y="1429877"/>
                    <a:pt x="3786798" y="1964608"/>
                  </a:cubicBezTo>
                  <a:cubicBezTo>
                    <a:pt x="3767982" y="1966964"/>
                    <a:pt x="3746814" y="1966964"/>
                    <a:pt x="3727997" y="1969320"/>
                  </a:cubicBezTo>
                  <a:cubicBezTo>
                    <a:pt x="3723293" y="1969320"/>
                    <a:pt x="3720941" y="1969320"/>
                    <a:pt x="3718589" y="1969320"/>
                  </a:cubicBezTo>
                  <a:cubicBezTo>
                    <a:pt x="3706829" y="1969320"/>
                    <a:pt x="3695069" y="1971675"/>
                    <a:pt x="3683308" y="1971675"/>
                  </a:cubicBezTo>
                  <a:cubicBezTo>
                    <a:pt x="3683308" y="1971675"/>
                    <a:pt x="3683308" y="1971675"/>
                    <a:pt x="3680956" y="1971675"/>
                  </a:cubicBezTo>
                  <a:cubicBezTo>
                    <a:pt x="3680956" y="1971675"/>
                    <a:pt x="3678604" y="1971675"/>
                    <a:pt x="3676252" y="1971675"/>
                  </a:cubicBezTo>
                  <a:cubicBezTo>
                    <a:pt x="3669196" y="1971675"/>
                    <a:pt x="3659788" y="1971675"/>
                    <a:pt x="3652732" y="1971675"/>
                  </a:cubicBezTo>
                  <a:cubicBezTo>
                    <a:pt x="3650380" y="1971675"/>
                    <a:pt x="3645675" y="1971675"/>
                    <a:pt x="3643323" y="1971675"/>
                  </a:cubicBezTo>
                  <a:cubicBezTo>
                    <a:pt x="3633915" y="1971675"/>
                    <a:pt x="3626859" y="1971675"/>
                    <a:pt x="3619803" y="1971675"/>
                  </a:cubicBezTo>
                  <a:cubicBezTo>
                    <a:pt x="3617451" y="1971675"/>
                    <a:pt x="3612747" y="1971675"/>
                    <a:pt x="3610395" y="1971675"/>
                  </a:cubicBezTo>
                  <a:cubicBezTo>
                    <a:pt x="3598635" y="1971675"/>
                    <a:pt x="3589226" y="1971675"/>
                    <a:pt x="3577466" y="1971675"/>
                  </a:cubicBezTo>
                  <a:cubicBezTo>
                    <a:pt x="3577466" y="1971675"/>
                    <a:pt x="3577466" y="1971675"/>
                    <a:pt x="3575114" y="1971675"/>
                  </a:cubicBezTo>
                  <a:cubicBezTo>
                    <a:pt x="3565706" y="1969320"/>
                    <a:pt x="3556298" y="1969320"/>
                    <a:pt x="3546889" y="1969320"/>
                  </a:cubicBezTo>
                  <a:cubicBezTo>
                    <a:pt x="3544537" y="1969320"/>
                    <a:pt x="3542185" y="1969320"/>
                    <a:pt x="3542185" y="1969320"/>
                  </a:cubicBezTo>
                  <a:cubicBezTo>
                    <a:pt x="3539833" y="1969320"/>
                    <a:pt x="3539833" y="1969320"/>
                    <a:pt x="3539833" y="1969320"/>
                  </a:cubicBezTo>
                  <a:cubicBezTo>
                    <a:pt x="3521017" y="1969320"/>
                    <a:pt x="3502201" y="1966964"/>
                    <a:pt x="3485736" y="1966964"/>
                  </a:cubicBezTo>
                  <a:cubicBezTo>
                    <a:pt x="3483384" y="1966964"/>
                    <a:pt x="3483384" y="1966964"/>
                    <a:pt x="3481032" y="1966964"/>
                  </a:cubicBezTo>
                  <a:cubicBezTo>
                    <a:pt x="3481032" y="1964608"/>
                    <a:pt x="3478680" y="1964608"/>
                    <a:pt x="3476328" y="1964608"/>
                  </a:cubicBezTo>
                  <a:cubicBezTo>
                    <a:pt x="3452808" y="1964608"/>
                    <a:pt x="3429287" y="1962253"/>
                    <a:pt x="3405767" y="1959897"/>
                  </a:cubicBezTo>
                  <a:cubicBezTo>
                    <a:pt x="3403414" y="1957541"/>
                    <a:pt x="3403414" y="1957541"/>
                    <a:pt x="3401062" y="1957541"/>
                  </a:cubicBezTo>
                  <a:cubicBezTo>
                    <a:pt x="3398710" y="1957541"/>
                    <a:pt x="3396358" y="1957541"/>
                    <a:pt x="3394006" y="1957541"/>
                  </a:cubicBezTo>
                  <a:cubicBezTo>
                    <a:pt x="3386950" y="1957541"/>
                    <a:pt x="3379894" y="1955186"/>
                    <a:pt x="3370486" y="1955186"/>
                  </a:cubicBezTo>
                  <a:cubicBezTo>
                    <a:pt x="3370486" y="1955186"/>
                    <a:pt x="3368134" y="1955186"/>
                    <a:pt x="3365782" y="1955186"/>
                  </a:cubicBezTo>
                  <a:cubicBezTo>
                    <a:pt x="3363430" y="1955186"/>
                    <a:pt x="3363430" y="1952830"/>
                    <a:pt x="3361078" y="1952830"/>
                  </a:cubicBezTo>
                  <a:cubicBezTo>
                    <a:pt x="3354021" y="1952830"/>
                    <a:pt x="3344613" y="1950474"/>
                    <a:pt x="3337557" y="1950474"/>
                  </a:cubicBezTo>
                  <a:cubicBezTo>
                    <a:pt x="3335205" y="1950474"/>
                    <a:pt x="3332853" y="1950474"/>
                    <a:pt x="3330501" y="1950474"/>
                  </a:cubicBezTo>
                  <a:cubicBezTo>
                    <a:pt x="3330501" y="1950474"/>
                    <a:pt x="3330501" y="1950474"/>
                    <a:pt x="3328149" y="1950474"/>
                  </a:cubicBezTo>
                  <a:cubicBezTo>
                    <a:pt x="3318741" y="1948119"/>
                    <a:pt x="3306980" y="1945763"/>
                    <a:pt x="3297572" y="1945763"/>
                  </a:cubicBezTo>
                  <a:cubicBezTo>
                    <a:pt x="3297572" y="1945763"/>
                    <a:pt x="3295220" y="1945763"/>
                    <a:pt x="3295220" y="1945763"/>
                  </a:cubicBezTo>
                  <a:cubicBezTo>
                    <a:pt x="3295220" y="1943407"/>
                    <a:pt x="3292868" y="1943407"/>
                    <a:pt x="3290516" y="1943407"/>
                  </a:cubicBezTo>
                  <a:cubicBezTo>
                    <a:pt x="3283460" y="1943407"/>
                    <a:pt x="3274052" y="1941052"/>
                    <a:pt x="3264644" y="1938696"/>
                  </a:cubicBezTo>
                  <a:cubicBezTo>
                    <a:pt x="3264644" y="1938696"/>
                    <a:pt x="3262292" y="1938696"/>
                    <a:pt x="3262292" y="1938696"/>
                  </a:cubicBezTo>
                  <a:cubicBezTo>
                    <a:pt x="3259940" y="1938696"/>
                    <a:pt x="3257587" y="1938696"/>
                    <a:pt x="3255235" y="1938696"/>
                  </a:cubicBezTo>
                  <a:cubicBezTo>
                    <a:pt x="3248179" y="1936341"/>
                    <a:pt x="3241123" y="1936341"/>
                    <a:pt x="3234067" y="1933985"/>
                  </a:cubicBezTo>
                  <a:cubicBezTo>
                    <a:pt x="3231715" y="1933985"/>
                    <a:pt x="3229363" y="1933985"/>
                    <a:pt x="3229363" y="1933985"/>
                  </a:cubicBezTo>
                  <a:cubicBezTo>
                    <a:pt x="3227011" y="1931629"/>
                    <a:pt x="3224659" y="1931629"/>
                    <a:pt x="3222307" y="1931629"/>
                  </a:cubicBezTo>
                  <a:cubicBezTo>
                    <a:pt x="3215251" y="1931629"/>
                    <a:pt x="3210546" y="1929274"/>
                    <a:pt x="3203490" y="1926918"/>
                  </a:cubicBezTo>
                  <a:cubicBezTo>
                    <a:pt x="3201138" y="1926918"/>
                    <a:pt x="3198786" y="1926918"/>
                    <a:pt x="3196434" y="1926918"/>
                  </a:cubicBezTo>
                  <a:cubicBezTo>
                    <a:pt x="3194082" y="1926918"/>
                    <a:pt x="3194082" y="1926918"/>
                    <a:pt x="3194082" y="1926918"/>
                  </a:cubicBezTo>
                  <a:cubicBezTo>
                    <a:pt x="3182322" y="1924562"/>
                    <a:pt x="3172914" y="1922207"/>
                    <a:pt x="3163506" y="1919851"/>
                  </a:cubicBezTo>
                  <a:cubicBezTo>
                    <a:pt x="3161153" y="1919851"/>
                    <a:pt x="3161153" y="1919851"/>
                    <a:pt x="3158801" y="1919851"/>
                  </a:cubicBezTo>
                  <a:cubicBezTo>
                    <a:pt x="3151745" y="1917495"/>
                    <a:pt x="3142337" y="1915140"/>
                    <a:pt x="3135281" y="1912784"/>
                  </a:cubicBezTo>
                  <a:cubicBezTo>
                    <a:pt x="3132929" y="1912784"/>
                    <a:pt x="3132929" y="1912784"/>
                    <a:pt x="3130577" y="1912784"/>
                  </a:cubicBezTo>
                  <a:cubicBezTo>
                    <a:pt x="3128225" y="1910428"/>
                    <a:pt x="3125873" y="1910428"/>
                    <a:pt x="3125873" y="1910428"/>
                  </a:cubicBezTo>
                  <a:cubicBezTo>
                    <a:pt x="3118817" y="1908073"/>
                    <a:pt x="3111760" y="1908073"/>
                    <a:pt x="3104704" y="1905717"/>
                  </a:cubicBezTo>
                  <a:cubicBezTo>
                    <a:pt x="3102352" y="1905717"/>
                    <a:pt x="3100000" y="1903361"/>
                    <a:pt x="3100000" y="1903361"/>
                  </a:cubicBezTo>
                  <a:cubicBezTo>
                    <a:pt x="3097648" y="1903361"/>
                    <a:pt x="3097648" y="1903361"/>
                    <a:pt x="3095296" y="1903361"/>
                  </a:cubicBezTo>
                  <a:cubicBezTo>
                    <a:pt x="3085888" y="1901006"/>
                    <a:pt x="3076480" y="1898650"/>
                    <a:pt x="3069424" y="1896295"/>
                  </a:cubicBezTo>
                  <a:cubicBezTo>
                    <a:pt x="3067072" y="1896295"/>
                    <a:pt x="3067072" y="1893939"/>
                    <a:pt x="3067072" y="1893939"/>
                  </a:cubicBezTo>
                  <a:cubicBezTo>
                    <a:pt x="3067072" y="1893939"/>
                    <a:pt x="3064719" y="1893939"/>
                    <a:pt x="3064719" y="1893939"/>
                  </a:cubicBezTo>
                  <a:cubicBezTo>
                    <a:pt x="3055311" y="1891583"/>
                    <a:pt x="3045903" y="1889228"/>
                    <a:pt x="3036495" y="1884516"/>
                  </a:cubicBezTo>
                  <a:cubicBezTo>
                    <a:pt x="3034143" y="1884516"/>
                    <a:pt x="3034143" y="1884516"/>
                    <a:pt x="3031791" y="1884516"/>
                  </a:cubicBezTo>
                  <a:cubicBezTo>
                    <a:pt x="3029439" y="1884516"/>
                    <a:pt x="3027087" y="1882161"/>
                    <a:pt x="3024735" y="1882161"/>
                  </a:cubicBezTo>
                  <a:cubicBezTo>
                    <a:pt x="3022383" y="1882161"/>
                    <a:pt x="3020031" y="1879805"/>
                    <a:pt x="3017679" y="1879805"/>
                  </a:cubicBezTo>
                  <a:cubicBezTo>
                    <a:pt x="3012974" y="1877449"/>
                    <a:pt x="3008270" y="1875094"/>
                    <a:pt x="3003566" y="1875094"/>
                  </a:cubicBezTo>
                  <a:cubicBezTo>
                    <a:pt x="3001214" y="1872738"/>
                    <a:pt x="2998862" y="1872738"/>
                    <a:pt x="2996510" y="1872738"/>
                  </a:cubicBezTo>
                  <a:cubicBezTo>
                    <a:pt x="2991806" y="1870382"/>
                    <a:pt x="2987102" y="1868027"/>
                    <a:pt x="2984750" y="1868027"/>
                  </a:cubicBezTo>
                  <a:cubicBezTo>
                    <a:pt x="2982398" y="1865671"/>
                    <a:pt x="2980046" y="1865671"/>
                    <a:pt x="2977694" y="1865671"/>
                  </a:cubicBezTo>
                  <a:cubicBezTo>
                    <a:pt x="2970638" y="1863316"/>
                    <a:pt x="2963581" y="1860960"/>
                    <a:pt x="2958877" y="1856249"/>
                  </a:cubicBezTo>
                  <a:cubicBezTo>
                    <a:pt x="2958877" y="1856249"/>
                    <a:pt x="2958877" y="1856249"/>
                    <a:pt x="131715" y="673715"/>
                  </a:cubicBezTo>
                  <a:cubicBezTo>
                    <a:pt x="129363" y="673715"/>
                    <a:pt x="129363" y="673715"/>
                    <a:pt x="127011" y="671359"/>
                  </a:cubicBezTo>
                  <a:cubicBezTo>
                    <a:pt x="124659" y="671359"/>
                    <a:pt x="122307" y="669003"/>
                    <a:pt x="119954" y="669003"/>
                  </a:cubicBezTo>
                  <a:cubicBezTo>
                    <a:pt x="117602" y="669003"/>
                    <a:pt x="115250" y="666648"/>
                    <a:pt x="112898" y="666648"/>
                  </a:cubicBezTo>
                  <a:cubicBezTo>
                    <a:pt x="110546" y="664292"/>
                    <a:pt x="108194" y="664292"/>
                    <a:pt x="105842" y="661937"/>
                  </a:cubicBezTo>
                  <a:cubicBezTo>
                    <a:pt x="103490" y="661937"/>
                    <a:pt x="101138" y="659581"/>
                    <a:pt x="98786" y="659581"/>
                  </a:cubicBezTo>
                  <a:cubicBezTo>
                    <a:pt x="94082" y="657225"/>
                    <a:pt x="91730" y="657225"/>
                    <a:pt x="89378" y="654870"/>
                  </a:cubicBezTo>
                  <a:cubicBezTo>
                    <a:pt x="87026" y="652514"/>
                    <a:pt x="84674" y="652514"/>
                    <a:pt x="84674" y="652514"/>
                  </a:cubicBezTo>
                  <a:cubicBezTo>
                    <a:pt x="82322" y="650158"/>
                    <a:pt x="79970" y="647803"/>
                    <a:pt x="77618" y="647803"/>
                  </a:cubicBezTo>
                  <a:cubicBezTo>
                    <a:pt x="75266" y="645447"/>
                    <a:pt x="72914" y="645447"/>
                    <a:pt x="70561" y="643091"/>
                  </a:cubicBezTo>
                  <a:cubicBezTo>
                    <a:pt x="68209" y="643091"/>
                    <a:pt x="65857" y="640736"/>
                    <a:pt x="63505" y="640736"/>
                  </a:cubicBezTo>
                  <a:cubicBezTo>
                    <a:pt x="63505" y="638380"/>
                    <a:pt x="61153" y="638380"/>
                    <a:pt x="58801" y="636024"/>
                  </a:cubicBezTo>
                  <a:cubicBezTo>
                    <a:pt x="56449" y="636024"/>
                    <a:pt x="54097" y="633669"/>
                    <a:pt x="51745" y="633669"/>
                  </a:cubicBezTo>
                  <a:cubicBezTo>
                    <a:pt x="51745" y="631313"/>
                    <a:pt x="49393" y="631313"/>
                    <a:pt x="47041" y="628957"/>
                  </a:cubicBezTo>
                  <a:cubicBezTo>
                    <a:pt x="47041" y="628957"/>
                    <a:pt x="44689" y="626602"/>
                    <a:pt x="42337" y="626602"/>
                  </a:cubicBezTo>
                  <a:cubicBezTo>
                    <a:pt x="42337" y="624246"/>
                    <a:pt x="39985" y="624246"/>
                    <a:pt x="37633" y="621891"/>
                  </a:cubicBezTo>
                  <a:cubicBezTo>
                    <a:pt x="37633" y="621891"/>
                    <a:pt x="35281" y="619535"/>
                    <a:pt x="32929" y="619535"/>
                  </a:cubicBezTo>
                  <a:cubicBezTo>
                    <a:pt x="32929" y="617179"/>
                    <a:pt x="30577" y="617179"/>
                    <a:pt x="30577" y="614824"/>
                  </a:cubicBezTo>
                  <a:cubicBezTo>
                    <a:pt x="28225" y="614824"/>
                    <a:pt x="25873" y="612468"/>
                    <a:pt x="25873" y="612468"/>
                  </a:cubicBezTo>
                  <a:cubicBezTo>
                    <a:pt x="23520" y="610112"/>
                    <a:pt x="23520" y="610112"/>
                    <a:pt x="21168" y="607757"/>
                  </a:cubicBezTo>
                  <a:cubicBezTo>
                    <a:pt x="21168" y="607757"/>
                    <a:pt x="18816" y="605401"/>
                    <a:pt x="18816" y="605401"/>
                  </a:cubicBezTo>
                  <a:cubicBezTo>
                    <a:pt x="18816" y="603045"/>
                    <a:pt x="16464" y="603045"/>
                    <a:pt x="16464" y="600690"/>
                  </a:cubicBezTo>
                  <a:cubicBezTo>
                    <a:pt x="14112" y="600690"/>
                    <a:pt x="14112" y="598334"/>
                    <a:pt x="11760" y="598334"/>
                  </a:cubicBezTo>
                  <a:cubicBezTo>
                    <a:pt x="11760" y="595978"/>
                    <a:pt x="11760" y="595978"/>
                    <a:pt x="11760" y="593623"/>
                  </a:cubicBezTo>
                  <a:cubicBezTo>
                    <a:pt x="9408" y="593623"/>
                    <a:pt x="9408" y="591267"/>
                    <a:pt x="7056" y="591267"/>
                  </a:cubicBezTo>
                  <a:cubicBezTo>
                    <a:pt x="7056" y="588912"/>
                    <a:pt x="7056" y="588912"/>
                    <a:pt x="7056" y="588912"/>
                  </a:cubicBezTo>
                  <a:cubicBezTo>
                    <a:pt x="4704" y="586556"/>
                    <a:pt x="4704" y="584200"/>
                    <a:pt x="4704" y="584200"/>
                  </a:cubicBezTo>
                  <a:cubicBezTo>
                    <a:pt x="4704" y="584200"/>
                    <a:pt x="4704" y="581845"/>
                    <a:pt x="2352" y="581845"/>
                  </a:cubicBezTo>
                  <a:cubicBezTo>
                    <a:pt x="2352" y="579489"/>
                    <a:pt x="2352" y="579489"/>
                    <a:pt x="2352" y="577133"/>
                  </a:cubicBezTo>
                  <a:cubicBezTo>
                    <a:pt x="2352" y="577133"/>
                    <a:pt x="2352" y="574778"/>
                    <a:pt x="2352" y="574778"/>
                  </a:cubicBezTo>
                  <a:cubicBezTo>
                    <a:pt x="0" y="572422"/>
                    <a:pt x="0" y="572422"/>
                    <a:pt x="0" y="570066"/>
                  </a:cubicBezTo>
                  <a:cubicBezTo>
                    <a:pt x="0" y="570066"/>
                    <a:pt x="0" y="567711"/>
                    <a:pt x="0" y="567711"/>
                  </a:cubicBezTo>
                  <a:cubicBezTo>
                    <a:pt x="0" y="565355"/>
                    <a:pt x="0" y="562999"/>
                    <a:pt x="0" y="560644"/>
                  </a:cubicBezTo>
                  <a:cubicBezTo>
                    <a:pt x="21168" y="374548"/>
                    <a:pt x="42337" y="186096"/>
                    <a:pt x="61153" y="0"/>
                  </a:cubicBezTo>
                  <a:close/>
                </a:path>
              </a:pathLst>
            </a:custGeom>
            <a:gradFill flip="none" rotWithShape="1">
              <a:gsLst>
                <a:gs pos="57000">
                  <a:schemeClr val="bg1">
                    <a:alpha val="33000"/>
                  </a:schemeClr>
                </a:gs>
                <a:gs pos="0">
                  <a:schemeClr val="tx1">
                    <a:alpha val="60000"/>
                  </a:schemeClr>
                </a:gs>
                <a:gs pos="28000">
                  <a:schemeClr val="tx1">
                    <a:alpha val="20000"/>
                  </a:schemeClr>
                </a:gs>
                <a:gs pos="100000">
                  <a:schemeClr val="bg1">
                    <a:alpha val="50000"/>
                  </a:schemeClr>
                </a:gs>
              </a:gsLst>
              <a:lin ang="300000" scaled="0"/>
              <a:tileRect/>
            </a:gradFill>
            <a:ln>
              <a:noFill/>
            </a:ln>
          </p:spPr>
          <p:txBody>
            <a:bodyPr vert="horz" wrap="square" lIns="182880" tIns="91440" rIns="182880" bIns="91440" numCol="1" anchor="t" anchorCtr="0" compatLnSpc="1">
              <a:prstTxWarp prst="textNoShape">
                <a:avLst/>
              </a:prstTxWarp>
              <a:noAutofit/>
            </a:bodyPr>
            <a:lstStyle/>
            <a:p>
              <a:endParaRPr lang="en-US" sz="4800" dirty="0">
                <a:latin typeface="+mj-lt"/>
              </a:endParaRPr>
            </a:p>
          </p:txBody>
        </p:sp>
      </p:grpSp>
      <p:grpSp>
        <p:nvGrpSpPr>
          <p:cNvPr id="13" name="Group 45">
            <a:extLst>
              <a:ext uri="{FF2B5EF4-FFF2-40B4-BE49-F238E27FC236}">
                <a16:creationId xmlns:a16="http://schemas.microsoft.com/office/drawing/2014/main" id="{7EAC5E54-7B52-2352-32A7-717A8471E372}"/>
              </a:ext>
            </a:extLst>
          </p:cNvPr>
          <p:cNvGrpSpPr/>
          <p:nvPr/>
        </p:nvGrpSpPr>
        <p:grpSpPr>
          <a:xfrm>
            <a:off x="6400800" y="5711530"/>
            <a:ext cx="4816112" cy="1686578"/>
            <a:chOff x="1588" y="4221162"/>
            <a:chExt cx="9147175" cy="2624138"/>
          </a:xfrm>
        </p:grpSpPr>
        <p:sp>
          <p:nvSpPr>
            <p:cNvPr id="14" name="Freeform 12">
              <a:extLst>
                <a:ext uri="{FF2B5EF4-FFF2-40B4-BE49-F238E27FC236}">
                  <a16:creationId xmlns:a16="http://schemas.microsoft.com/office/drawing/2014/main" id="{5D11637D-9D80-0F75-6507-3BC93555A17F}"/>
                </a:ext>
              </a:extLst>
            </p:cNvPr>
            <p:cNvSpPr>
              <a:spLocks/>
            </p:cNvSpPr>
            <p:nvPr/>
          </p:nvSpPr>
          <p:spPr bwMode="auto">
            <a:xfrm>
              <a:off x="1588" y="4221162"/>
              <a:ext cx="9147175" cy="2624138"/>
            </a:xfrm>
            <a:custGeom>
              <a:avLst/>
              <a:gdLst>
                <a:gd name="T0" fmla="*/ 2278 w 3889"/>
                <a:gd name="T1" fmla="*/ 11 h 1114"/>
                <a:gd name="T2" fmla="*/ 26 w 3889"/>
                <a:gd name="T3" fmla="*/ 277 h 1114"/>
                <a:gd name="T4" fmla="*/ 0 w 3889"/>
                <a:gd name="T5" fmla="*/ 519 h 1114"/>
                <a:gd name="T6" fmla="*/ 1 w 3889"/>
                <a:gd name="T7" fmla="*/ 524 h 1114"/>
                <a:gd name="T8" fmla="*/ 3 w 3889"/>
                <a:gd name="T9" fmla="*/ 528 h 1114"/>
                <a:gd name="T10" fmla="*/ 7 w 3889"/>
                <a:gd name="T11" fmla="*/ 532 h 1114"/>
                <a:gd name="T12" fmla="*/ 11 w 3889"/>
                <a:gd name="T13" fmla="*/ 537 h 1114"/>
                <a:gd name="T14" fmla="*/ 16 w 3889"/>
                <a:gd name="T15" fmla="*/ 541 h 1114"/>
                <a:gd name="T16" fmla="*/ 22 w 3889"/>
                <a:gd name="T17" fmla="*/ 546 h 1114"/>
                <a:gd name="T18" fmla="*/ 30 w 3889"/>
                <a:gd name="T19" fmla="*/ 550 h 1114"/>
                <a:gd name="T20" fmla="*/ 38 w 3889"/>
                <a:gd name="T21" fmla="*/ 555 h 1114"/>
                <a:gd name="T22" fmla="*/ 48 w 3889"/>
                <a:gd name="T23" fmla="*/ 560 h 1114"/>
                <a:gd name="T24" fmla="*/ 56 w 3889"/>
                <a:gd name="T25" fmla="*/ 563 h 1114"/>
                <a:gd name="T26" fmla="*/ 1269 w 3889"/>
                <a:gd name="T27" fmla="*/ 1070 h 1114"/>
                <a:gd name="T28" fmla="*/ 1277 w 3889"/>
                <a:gd name="T29" fmla="*/ 1073 h 1114"/>
                <a:gd name="T30" fmla="*/ 1289 w 3889"/>
                <a:gd name="T31" fmla="*/ 1077 h 1114"/>
                <a:gd name="T32" fmla="*/ 1304 w 3889"/>
                <a:gd name="T33" fmla="*/ 1081 h 1114"/>
                <a:gd name="T34" fmla="*/ 1318 w 3889"/>
                <a:gd name="T35" fmla="*/ 1085 h 1114"/>
                <a:gd name="T36" fmla="*/ 1320 w 3889"/>
                <a:gd name="T37" fmla="*/ 1086 h 1114"/>
                <a:gd name="T38" fmla="*/ 1333 w 3889"/>
                <a:gd name="T39" fmla="*/ 1089 h 1114"/>
                <a:gd name="T40" fmla="*/ 1345 w 3889"/>
                <a:gd name="T41" fmla="*/ 1092 h 1114"/>
                <a:gd name="T42" fmla="*/ 1362 w 3889"/>
                <a:gd name="T43" fmla="*/ 1095 h 1114"/>
                <a:gd name="T44" fmla="*/ 1375 w 3889"/>
                <a:gd name="T45" fmla="*/ 1098 h 1114"/>
                <a:gd name="T46" fmla="*/ 1388 w 3889"/>
                <a:gd name="T47" fmla="*/ 1100 h 1114"/>
                <a:gd name="T48" fmla="*/ 1402 w 3889"/>
                <a:gd name="T49" fmla="*/ 1103 h 1114"/>
                <a:gd name="T50" fmla="*/ 1419 w 3889"/>
                <a:gd name="T51" fmla="*/ 1105 h 1114"/>
                <a:gd name="T52" fmla="*/ 1433 w 3889"/>
                <a:gd name="T53" fmla="*/ 1107 h 1114"/>
                <a:gd name="T54" fmla="*/ 1448 w 3889"/>
                <a:gd name="T55" fmla="*/ 1109 h 1114"/>
                <a:gd name="T56" fmla="*/ 1482 w 3889"/>
                <a:gd name="T57" fmla="*/ 1112 h 1114"/>
                <a:gd name="T58" fmla="*/ 1508 w 3889"/>
                <a:gd name="T59" fmla="*/ 1113 h 1114"/>
                <a:gd name="T60" fmla="*/ 1535 w 3889"/>
                <a:gd name="T61" fmla="*/ 1114 h 1114"/>
                <a:gd name="T62" fmla="*/ 1553 w 3889"/>
                <a:gd name="T63" fmla="*/ 1114 h 1114"/>
                <a:gd name="T64" fmla="*/ 1566 w 3889"/>
                <a:gd name="T65" fmla="*/ 1114 h 1114"/>
                <a:gd name="T66" fmla="*/ 1610 w 3889"/>
                <a:gd name="T67" fmla="*/ 1111 h 1114"/>
                <a:gd name="T68" fmla="*/ 3780 w 3889"/>
                <a:gd name="T69" fmla="*/ 883 h 1114"/>
                <a:gd name="T70" fmla="*/ 3796 w 3889"/>
                <a:gd name="T71" fmla="*/ 880 h 1114"/>
                <a:gd name="T72" fmla="*/ 3806 w 3889"/>
                <a:gd name="T73" fmla="*/ 878 h 1114"/>
                <a:gd name="T74" fmla="*/ 3815 w 3889"/>
                <a:gd name="T75" fmla="*/ 876 h 1114"/>
                <a:gd name="T76" fmla="*/ 3823 w 3889"/>
                <a:gd name="T77" fmla="*/ 874 h 1114"/>
                <a:gd name="T78" fmla="*/ 3829 w 3889"/>
                <a:gd name="T79" fmla="*/ 872 h 1114"/>
                <a:gd name="T80" fmla="*/ 3835 w 3889"/>
                <a:gd name="T81" fmla="*/ 869 h 1114"/>
                <a:gd name="T82" fmla="*/ 3841 w 3889"/>
                <a:gd name="T83" fmla="*/ 867 h 1114"/>
                <a:gd name="T84" fmla="*/ 3851 w 3889"/>
                <a:gd name="T85" fmla="*/ 861 h 1114"/>
                <a:gd name="T86" fmla="*/ 3854 w 3889"/>
                <a:gd name="T87" fmla="*/ 858 h 1114"/>
                <a:gd name="T88" fmla="*/ 3857 w 3889"/>
                <a:gd name="T89" fmla="*/ 855 h 1114"/>
                <a:gd name="T90" fmla="*/ 3859 w 3889"/>
                <a:gd name="T91" fmla="*/ 852 h 1114"/>
                <a:gd name="T92" fmla="*/ 3860 w 3889"/>
                <a:gd name="T93" fmla="*/ 848 h 1114"/>
                <a:gd name="T94" fmla="*/ 3887 w 3889"/>
                <a:gd name="T95" fmla="*/ 608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89" h="1114">
                  <a:moveTo>
                    <a:pt x="3831" y="559"/>
                  </a:moveTo>
                  <a:cubicBezTo>
                    <a:pt x="2630" y="57"/>
                    <a:pt x="2630" y="57"/>
                    <a:pt x="2630" y="57"/>
                  </a:cubicBezTo>
                  <a:cubicBezTo>
                    <a:pt x="2543" y="20"/>
                    <a:pt x="2385" y="0"/>
                    <a:pt x="2278" y="11"/>
                  </a:cubicBezTo>
                  <a:cubicBezTo>
                    <a:pt x="119" y="238"/>
                    <a:pt x="119" y="238"/>
                    <a:pt x="119" y="238"/>
                  </a:cubicBezTo>
                  <a:cubicBezTo>
                    <a:pt x="59" y="245"/>
                    <a:pt x="28" y="259"/>
                    <a:pt x="26" y="278"/>
                  </a:cubicBezTo>
                  <a:cubicBezTo>
                    <a:pt x="26" y="277"/>
                    <a:pt x="26" y="277"/>
                    <a:pt x="26" y="277"/>
                  </a:cubicBezTo>
                  <a:cubicBezTo>
                    <a:pt x="18" y="356"/>
                    <a:pt x="9" y="436"/>
                    <a:pt x="0" y="515"/>
                  </a:cubicBezTo>
                  <a:cubicBezTo>
                    <a:pt x="0" y="516"/>
                    <a:pt x="0" y="517"/>
                    <a:pt x="0" y="518"/>
                  </a:cubicBezTo>
                  <a:cubicBezTo>
                    <a:pt x="0" y="518"/>
                    <a:pt x="0" y="519"/>
                    <a:pt x="0" y="519"/>
                  </a:cubicBezTo>
                  <a:cubicBezTo>
                    <a:pt x="0" y="520"/>
                    <a:pt x="0" y="520"/>
                    <a:pt x="1" y="521"/>
                  </a:cubicBezTo>
                  <a:cubicBezTo>
                    <a:pt x="1" y="521"/>
                    <a:pt x="1" y="522"/>
                    <a:pt x="1" y="522"/>
                  </a:cubicBezTo>
                  <a:cubicBezTo>
                    <a:pt x="1" y="523"/>
                    <a:pt x="1" y="523"/>
                    <a:pt x="1" y="524"/>
                  </a:cubicBezTo>
                  <a:cubicBezTo>
                    <a:pt x="2" y="524"/>
                    <a:pt x="2" y="525"/>
                    <a:pt x="2" y="525"/>
                  </a:cubicBezTo>
                  <a:cubicBezTo>
                    <a:pt x="2" y="525"/>
                    <a:pt x="2" y="526"/>
                    <a:pt x="3" y="527"/>
                  </a:cubicBezTo>
                  <a:cubicBezTo>
                    <a:pt x="3" y="527"/>
                    <a:pt x="3" y="527"/>
                    <a:pt x="3" y="528"/>
                  </a:cubicBezTo>
                  <a:cubicBezTo>
                    <a:pt x="4" y="528"/>
                    <a:pt x="4" y="529"/>
                    <a:pt x="5" y="529"/>
                  </a:cubicBezTo>
                  <a:cubicBezTo>
                    <a:pt x="5" y="530"/>
                    <a:pt x="5" y="530"/>
                    <a:pt x="5" y="531"/>
                  </a:cubicBezTo>
                  <a:cubicBezTo>
                    <a:pt x="6" y="531"/>
                    <a:pt x="6" y="532"/>
                    <a:pt x="7" y="532"/>
                  </a:cubicBezTo>
                  <a:cubicBezTo>
                    <a:pt x="7" y="533"/>
                    <a:pt x="8" y="533"/>
                    <a:pt x="8" y="534"/>
                  </a:cubicBezTo>
                  <a:cubicBezTo>
                    <a:pt x="8" y="534"/>
                    <a:pt x="9" y="535"/>
                    <a:pt x="9" y="535"/>
                  </a:cubicBezTo>
                  <a:cubicBezTo>
                    <a:pt x="10" y="536"/>
                    <a:pt x="10" y="536"/>
                    <a:pt x="11" y="537"/>
                  </a:cubicBezTo>
                  <a:cubicBezTo>
                    <a:pt x="11" y="537"/>
                    <a:pt x="12" y="538"/>
                    <a:pt x="13" y="538"/>
                  </a:cubicBezTo>
                  <a:cubicBezTo>
                    <a:pt x="13" y="539"/>
                    <a:pt x="14" y="539"/>
                    <a:pt x="14" y="540"/>
                  </a:cubicBezTo>
                  <a:cubicBezTo>
                    <a:pt x="15" y="540"/>
                    <a:pt x="16" y="541"/>
                    <a:pt x="16" y="541"/>
                  </a:cubicBezTo>
                  <a:cubicBezTo>
                    <a:pt x="17" y="542"/>
                    <a:pt x="18" y="542"/>
                    <a:pt x="18" y="543"/>
                  </a:cubicBezTo>
                  <a:cubicBezTo>
                    <a:pt x="19" y="543"/>
                    <a:pt x="20" y="544"/>
                    <a:pt x="20" y="544"/>
                  </a:cubicBezTo>
                  <a:cubicBezTo>
                    <a:pt x="21" y="545"/>
                    <a:pt x="22" y="545"/>
                    <a:pt x="22" y="546"/>
                  </a:cubicBezTo>
                  <a:cubicBezTo>
                    <a:pt x="23" y="546"/>
                    <a:pt x="24" y="547"/>
                    <a:pt x="25" y="547"/>
                  </a:cubicBezTo>
                  <a:cubicBezTo>
                    <a:pt x="26" y="548"/>
                    <a:pt x="27" y="548"/>
                    <a:pt x="27" y="549"/>
                  </a:cubicBezTo>
                  <a:cubicBezTo>
                    <a:pt x="28" y="549"/>
                    <a:pt x="29" y="550"/>
                    <a:pt x="30" y="550"/>
                  </a:cubicBezTo>
                  <a:cubicBezTo>
                    <a:pt x="31" y="551"/>
                    <a:pt x="32" y="551"/>
                    <a:pt x="33" y="552"/>
                  </a:cubicBezTo>
                  <a:cubicBezTo>
                    <a:pt x="34" y="552"/>
                    <a:pt x="35" y="553"/>
                    <a:pt x="36" y="554"/>
                  </a:cubicBezTo>
                  <a:cubicBezTo>
                    <a:pt x="36" y="554"/>
                    <a:pt x="37" y="554"/>
                    <a:pt x="38" y="555"/>
                  </a:cubicBezTo>
                  <a:cubicBezTo>
                    <a:pt x="39" y="556"/>
                    <a:pt x="40" y="556"/>
                    <a:pt x="42" y="557"/>
                  </a:cubicBezTo>
                  <a:cubicBezTo>
                    <a:pt x="43" y="557"/>
                    <a:pt x="44" y="558"/>
                    <a:pt x="45" y="558"/>
                  </a:cubicBezTo>
                  <a:cubicBezTo>
                    <a:pt x="46" y="559"/>
                    <a:pt x="47" y="559"/>
                    <a:pt x="48" y="560"/>
                  </a:cubicBezTo>
                  <a:cubicBezTo>
                    <a:pt x="49" y="560"/>
                    <a:pt x="50" y="561"/>
                    <a:pt x="51" y="561"/>
                  </a:cubicBezTo>
                  <a:cubicBezTo>
                    <a:pt x="52" y="561"/>
                    <a:pt x="53" y="562"/>
                    <a:pt x="54" y="562"/>
                  </a:cubicBezTo>
                  <a:cubicBezTo>
                    <a:pt x="55" y="563"/>
                    <a:pt x="55" y="563"/>
                    <a:pt x="56" y="563"/>
                  </a:cubicBezTo>
                  <a:cubicBezTo>
                    <a:pt x="1258" y="1065"/>
                    <a:pt x="1258" y="1065"/>
                    <a:pt x="1258" y="1065"/>
                  </a:cubicBezTo>
                  <a:cubicBezTo>
                    <a:pt x="1260" y="1067"/>
                    <a:pt x="1263" y="1068"/>
                    <a:pt x="1266" y="1069"/>
                  </a:cubicBezTo>
                  <a:cubicBezTo>
                    <a:pt x="1267" y="1069"/>
                    <a:pt x="1268" y="1069"/>
                    <a:pt x="1269" y="1070"/>
                  </a:cubicBezTo>
                  <a:cubicBezTo>
                    <a:pt x="1270" y="1070"/>
                    <a:pt x="1272" y="1071"/>
                    <a:pt x="1274" y="1072"/>
                  </a:cubicBezTo>
                  <a:cubicBezTo>
                    <a:pt x="1274" y="1072"/>
                    <a:pt x="1274" y="1072"/>
                    <a:pt x="1274" y="1072"/>
                  </a:cubicBezTo>
                  <a:cubicBezTo>
                    <a:pt x="1275" y="1072"/>
                    <a:pt x="1276" y="1072"/>
                    <a:pt x="1277" y="1073"/>
                  </a:cubicBezTo>
                  <a:cubicBezTo>
                    <a:pt x="1279" y="1073"/>
                    <a:pt x="1281" y="1074"/>
                    <a:pt x="1283" y="1075"/>
                  </a:cubicBezTo>
                  <a:cubicBezTo>
                    <a:pt x="1284" y="1075"/>
                    <a:pt x="1285" y="1076"/>
                    <a:pt x="1286" y="1076"/>
                  </a:cubicBezTo>
                  <a:cubicBezTo>
                    <a:pt x="1287" y="1076"/>
                    <a:pt x="1288" y="1077"/>
                    <a:pt x="1289" y="1077"/>
                  </a:cubicBezTo>
                  <a:cubicBezTo>
                    <a:pt x="1290" y="1077"/>
                    <a:pt x="1290" y="1077"/>
                    <a:pt x="1291" y="1077"/>
                  </a:cubicBezTo>
                  <a:cubicBezTo>
                    <a:pt x="1295" y="1079"/>
                    <a:pt x="1299" y="1080"/>
                    <a:pt x="1303" y="1081"/>
                  </a:cubicBezTo>
                  <a:cubicBezTo>
                    <a:pt x="1303" y="1081"/>
                    <a:pt x="1304" y="1081"/>
                    <a:pt x="1304" y="1081"/>
                  </a:cubicBezTo>
                  <a:cubicBezTo>
                    <a:pt x="1304" y="1081"/>
                    <a:pt x="1304" y="1082"/>
                    <a:pt x="1305" y="1082"/>
                  </a:cubicBezTo>
                  <a:cubicBezTo>
                    <a:pt x="1308" y="1083"/>
                    <a:pt x="1312" y="1084"/>
                    <a:pt x="1316" y="1085"/>
                  </a:cubicBezTo>
                  <a:cubicBezTo>
                    <a:pt x="1317" y="1085"/>
                    <a:pt x="1317" y="1085"/>
                    <a:pt x="1318" y="1085"/>
                  </a:cubicBezTo>
                  <a:cubicBezTo>
                    <a:pt x="1318" y="1085"/>
                    <a:pt x="1318" y="1085"/>
                    <a:pt x="1318" y="1085"/>
                  </a:cubicBezTo>
                  <a:cubicBezTo>
                    <a:pt x="1318" y="1085"/>
                    <a:pt x="1318" y="1085"/>
                    <a:pt x="1318" y="1085"/>
                  </a:cubicBezTo>
                  <a:cubicBezTo>
                    <a:pt x="1318" y="1085"/>
                    <a:pt x="1319" y="1086"/>
                    <a:pt x="1320" y="1086"/>
                  </a:cubicBezTo>
                  <a:cubicBezTo>
                    <a:pt x="1323" y="1087"/>
                    <a:pt x="1326" y="1087"/>
                    <a:pt x="1329" y="1088"/>
                  </a:cubicBezTo>
                  <a:cubicBezTo>
                    <a:pt x="1329" y="1088"/>
                    <a:pt x="1330" y="1088"/>
                    <a:pt x="1331" y="1089"/>
                  </a:cubicBezTo>
                  <a:cubicBezTo>
                    <a:pt x="1332" y="1089"/>
                    <a:pt x="1332" y="1089"/>
                    <a:pt x="1333" y="1089"/>
                  </a:cubicBezTo>
                  <a:cubicBezTo>
                    <a:pt x="1336" y="1090"/>
                    <a:pt x="1340" y="1091"/>
                    <a:pt x="1343" y="1092"/>
                  </a:cubicBezTo>
                  <a:cubicBezTo>
                    <a:pt x="1344" y="1092"/>
                    <a:pt x="1344" y="1092"/>
                    <a:pt x="1345" y="1092"/>
                  </a:cubicBezTo>
                  <a:cubicBezTo>
                    <a:pt x="1345" y="1092"/>
                    <a:pt x="1345" y="1092"/>
                    <a:pt x="1345" y="1092"/>
                  </a:cubicBezTo>
                  <a:cubicBezTo>
                    <a:pt x="1349" y="1093"/>
                    <a:pt x="1353" y="1094"/>
                    <a:pt x="1358" y="1095"/>
                  </a:cubicBezTo>
                  <a:cubicBezTo>
                    <a:pt x="1358" y="1095"/>
                    <a:pt x="1358" y="1095"/>
                    <a:pt x="1359" y="1095"/>
                  </a:cubicBezTo>
                  <a:cubicBezTo>
                    <a:pt x="1360" y="1095"/>
                    <a:pt x="1361" y="1095"/>
                    <a:pt x="1362" y="1095"/>
                  </a:cubicBezTo>
                  <a:cubicBezTo>
                    <a:pt x="1365" y="1096"/>
                    <a:pt x="1367" y="1097"/>
                    <a:pt x="1370" y="1097"/>
                  </a:cubicBezTo>
                  <a:cubicBezTo>
                    <a:pt x="1371" y="1097"/>
                    <a:pt x="1372" y="1097"/>
                    <a:pt x="1373" y="1098"/>
                  </a:cubicBezTo>
                  <a:cubicBezTo>
                    <a:pt x="1373" y="1098"/>
                    <a:pt x="1374" y="1098"/>
                    <a:pt x="1375" y="1098"/>
                  </a:cubicBezTo>
                  <a:cubicBezTo>
                    <a:pt x="1378" y="1099"/>
                    <a:pt x="1381" y="1099"/>
                    <a:pt x="1384" y="1100"/>
                  </a:cubicBezTo>
                  <a:cubicBezTo>
                    <a:pt x="1385" y="1100"/>
                    <a:pt x="1386" y="1100"/>
                    <a:pt x="1387" y="1100"/>
                  </a:cubicBezTo>
                  <a:cubicBezTo>
                    <a:pt x="1387" y="1100"/>
                    <a:pt x="1388" y="1100"/>
                    <a:pt x="1388" y="1100"/>
                  </a:cubicBezTo>
                  <a:cubicBezTo>
                    <a:pt x="1392" y="1101"/>
                    <a:pt x="1396" y="1102"/>
                    <a:pt x="1399" y="1102"/>
                  </a:cubicBezTo>
                  <a:cubicBezTo>
                    <a:pt x="1400" y="1102"/>
                    <a:pt x="1401" y="1102"/>
                    <a:pt x="1401" y="1103"/>
                  </a:cubicBezTo>
                  <a:cubicBezTo>
                    <a:pt x="1401" y="1103"/>
                    <a:pt x="1402" y="1103"/>
                    <a:pt x="1402" y="1103"/>
                  </a:cubicBezTo>
                  <a:cubicBezTo>
                    <a:pt x="1406" y="1103"/>
                    <a:pt x="1411" y="1104"/>
                    <a:pt x="1415" y="1105"/>
                  </a:cubicBezTo>
                  <a:cubicBezTo>
                    <a:pt x="1416" y="1105"/>
                    <a:pt x="1416" y="1105"/>
                    <a:pt x="1416" y="1105"/>
                  </a:cubicBezTo>
                  <a:cubicBezTo>
                    <a:pt x="1417" y="1105"/>
                    <a:pt x="1418" y="1105"/>
                    <a:pt x="1419" y="1105"/>
                  </a:cubicBezTo>
                  <a:cubicBezTo>
                    <a:pt x="1422" y="1105"/>
                    <a:pt x="1426" y="1106"/>
                    <a:pt x="1429" y="1106"/>
                  </a:cubicBezTo>
                  <a:cubicBezTo>
                    <a:pt x="1430" y="1106"/>
                    <a:pt x="1430" y="1107"/>
                    <a:pt x="1431" y="1107"/>
                  </a:cubicBezTo>
                  <a:cubicBezTo>
                    <a:pt x="1432" y="1107"/>
                    <a:pt x="1433" y="1107"/>
                    <a:pt x="1433" y="1107"/>
                  </a:cubicBezTo>
                  <a:cubicBezTo>
                    <a:pt x="1437" y="1107"/>
                    <a:pt x="1440" y="1108"/>
                    <a:pt x="1443" y="1108"/>
                  </a:cubicBezTo>
                  <a:cubicBezTo>
                    <a:pt x="1444" y="1108"/>
                    <a:pt x="1445" y="1108"/>
                    <a:pt x="1446" y="1108"/>
                  </a:cubicBezTo>
                  <a:cubicBezTo>
                    <a:pt x="1447" y="1108"/>
                    <a:pt x="1447" y="1108"/>
                    <a:pt x="1448" y="1109"/>
                  </a:cubicBezTo>
                  <a:cubicBezTo>
                    <a:pt x="1458" y="1110"/>
                    <a:pt x="1468" y="1111"/>
                    <a:pt x="1478" y="1111"/>
                  </a:cubicBezTo>
                  <a:cubicBezTo>
                    <a:pt x="1479" y="1111"/>
                    <a:pt x="1480" y="1111"/>
                    <a:pt x="1480" y="1112"/>
                  </a:cubicBezTo>
                  <a:cubicBezTo>
                    <a:pt x="1481" y="1112"/>
                    <a:pt x="1481" y="1112"/>
                    <a:pt x="1482" y="1112"/>
                  </a:cubicBezTo>
                  <a:cubicBezTo>
                    <a:pt x="1489" y="1112"/>
                    <a:pt x="1497" y="1113"/>
                    <a:pt x="1505" y="1113"/>
                  </a:cubicBezTo>
                  <a:cubicBezTo>
                    <a:pt x="1505" y="1113"/>
                    <a:pt x="1505" y="1113"/>
                    <a:pt x="1506" y="1113"/>
                  </a:cubicBezTo>
                  <a:cubicBezTo>
                    <a:pt x="1506" y="1113"/>
                    <a:pt x="1507" y="1113"/>
                    <a:pt x="1508" y="1113"/>
                  </a:cubicBezTo>
                  <a:cubicBezTo>
                    <a:pt x="1512" y="1113"/>
                    <a:pt x="1516" y="1113"/>
                    <a:pt x="1520" y="1114"/>
                  </a:cubicBezTo>
                  <a:cubicBezTo>
                    <a:pt x="1521" y="1114"/>
                    <a:pt x="1521" y="1114"/>
                    <a:pt x="1521" y="1114"/>
                  </a:cubicBezTo>
                  <a:cubicBezTo>
                    <a:pt x="1526" y="1114"/>
                    <a:pt x="1530" y="1114"/>
                    <a:pt x="1535" y="1114"/>
                  </a:cubicBezTo>
                  <a:cubicBezTo>
                    <a:pt x="1536" y="1114"/>
                    <a:pt x="1538" y="1114"/>
                    <a:pt x="1539" y="1114"/>
                  </a:cubicBezTo>
                  <a:cubicBezTo>
                    <a:pt x="1542" y="1114"/>
                    <a:pt x="1545" y="1114"/>
                    <a:pt x="1549" y="1114"/>
                  </a:cubicBezTo>
                  <a:cubicBezTo>
                    <a:pt x="1550" y="1114"/>
                    <a:pt x="1552" y="1114"/>
                    <a:pt x="1553" y="1114"/>
                  </a:cubicBezTo>
                  <a:cubicBezTo>
                    <a:pt x="1556" y="1114"/>
                    <a:pt x="1560" y="1114"/>
                    <a:pt x="1563" y="1114"/>
                  </a:cubicBezTo>
                  <a:cubicBezTo>
                    <a:pt x="1564" y="1114"/>
                    <a:pt x="1565" y="1114"/>
                    <a:pt x="1565" y="1114"/>
                  </a:cubicBezTo>
                  <a:cubicBezTo>
                    <a:pt x="1566" y="1114"/>
                    <a:pt x="1566" y="1114"/>
                    <a:pt x="1566" y="1114"/>
                  </a:cubicBezTo>
                  <a:cubicBezTo>
                    <a:pt x="1571" y="1114"/>
                    <a:pt x="1576" y="1113"/>
                    <a:pt x="1581" y="1113"/>
                  </a:cubicBezTo>
                  <a:cubicBezTo>
                    <a:pt x="1582" y="1113"/>
                    <a:pt x="1583" y="1113"/>
                    <a:pt x="1585" y="1113"/>
                  </a:cubicBezTo>
                  <a:cubicBezTo>
                    <a:pt x="1593" y="1112"/>
                    <a:pt x="1602" y="1112"/>
                    <a:pt x="1610" y="1111"/>
                  </a:cubicBezTo>
                  <a:cubicBezTo>
                    <a:pt x="3768" y="884"/>
                    <a:pt x="3768" y="884"/>
                    <a:pt x="3768" y="884"/>
                  </a:cubicBezTo>
                  <a:cubicBezTo>
                    <a:pt x="3772" y="884"/>
                    <a:pt x="3776" y="883"/>
                    <a:pt x="3780" y="883"/>
                  </a:cubicBezTo>
                  <a:cubicBezTo>
                    <a:pt x="3780" y="883"/>
                    <a:pt x="3780" y="883"/>
                    <a:pt x="3780" y="883"/>
                  </a:cubicBezTo>
                  <a:cubicBezTo>
                    <a:pt x="3783" y="882"/>
                    <a:pt x="3786" y="882"/>
                    <a:pt x="3789" y="881"/>
                  </a:cubicBezTo>
                  <a:cubicBezTo>
                    <a:pt x="3790" y="881"/>
                    <a:pt x="3790" y="881"/>
                    <a:pt x="3791" y="881"/>
                  </a:cubicBezTo>
                  <a:cubicBezTo>
                    <a:pt x="3793" y="881"/>
                    <a:pt x="3795" y="880"/>
                    <a:pt x="3796" y="880"/>
                  </a:cubicBezTo>
                  <a:cubicBezTo>
                    <a:pt x="3797" y="880"/>
                    <a:pt x="3797" y="880"/>
                    <a:pt x="3798" y="880"/>
                  </a:cubicBezTo>
                  <a:cubicBezTo>
                    <a:pt x="3798" y="880"/>
                    <a:pt x="3799" y="880"/>
                    <a:pt x="3800" y="879"/>
                  </a:cubicBezTo>
                  <a:cubicBezTo>
                    <a:pt x="3802" y="879"/>
                    <a:pt x="3804" y="879"/>
                    <a:pt x="3806" y="878"/>
                  </a:cubicBezTo>
                  <a:cubicBezTo>
                    <a:pt x="3807" y="878"/>
                    <a:pt x="3807" y="878"/>
                    <a:pt x="3808" y="878"/>
                  </a:cubicBezTo>
                  <a:cubicBezTo>
                    <a:pt x="3808" y="878"/>
                    <a:pt x="3808" y="878"/>
                    <a:pt x="3808" y="878"/>
                  </a:cubicBezTo>
                  <a:cubicBezTo>
                    <a:pt x="3811" y="877"/>
                    <a:pt x="3813" y="877"/>
                    <a:pt x="3815" y="876"/>
                  </a:cubicBezTo>
                  <a:cubicBezTo>
                    <a:pt x="3816" y="876"/>
                    <a:pt x="3816" y="876"/>
                    <a:pt x="3817" y="876"/>
                  </a:cubicBezTo>
                  <a:cubicBezTo>
                    <a:pt x="3817" y="875"/>
                    <a:pt x="3818" y="875"/>
                    <a:pt x="3819" y="875"/>
                  </a:cubicBezTo>
                  <a:cubicBezTo>
                    <a:pt x="3820" y="875"/>
                    <a:pt x="3822" y="874"/>
                    <a:pt x="3823" y="874"/>
                  </a:cubicBezTo>
                  <a:cubicBezTo>
                    <a:pt x="3823" y="874"/>
                    <a:pt x="3823" y="874"/>
                    <a:pt x="3823" y="874"/>
                  </a:cubicBezTo>
                  <a:cubicBezTo>
                    <a:pt x="3825" y="873"/>
                    <a:pt x="3826" y="873"/>
                    <a:pt x="3827" y="872"/>
                  </a:cubicBezTo>
                  <a:cubicBezTo>
                    <a:pt x="3828" y="872"/>
                    <a:pt x="3829" y="872"/>
                    <a:pt x="3829" y="872"/>
                  </a:cubicBezTo>
                  <a:cubicBezTo>
                    <a:pt x="3830" y="872"/>
                    <a:pt x="3830" y="871"/>
                    <a:pt x="3830" y="871"/>
                  </a:cubicBezTo>
                  <a:cubicBezTo>
                    <a:pt x="3832" y="871"/>
                    <a:pt x="3833" y="870"/>
                    <a:pt x="3835" y="870"/>
                  </a:cubicBezTo>
                  <a:cubicBezTo>
                    <a:pt x="3835" y="870"/>
                    <a:pt x="3835" y="869"/>
                    <a:pt x="3835" y="869"/>
                  </a:cubicBezTo>
                  <a:cubicBezTo>
                    <a:pt x="3837" y="869"/>
                    <a:pt x="3838" y="868"/>
                    <a:pt x="3839" y="868"/>
                  </a:cubicBezTo>
                  <a:cubicBezTo>
                    <a:pt x="3840" y="867"/>
                    <a:pt x="3841" y="867"/>
                    <a:pt x="3841" y="867"/>
                  </a:cubicBezTo>
                  <a:cubicBezTo>
                    <a:pt x="3841" y="867"/>
                    <a:pt x="3841" y="867"/>
                    <a:pt x="3841" y="867"/>
                  </a:cubicBezTo>
                  <a:cubicBezTo>
                    <a:pt x="3843" y="866"/>
                    <a:pt x="3845" y="865"/>
                    <a:pt x="3846" y="864"/>
                  </a:cubicBezTo>
                  <a:cubicBezTo>
                    <a:pt x="3846" y="864"/>
                    <a:pt x="3846" y="864"/>
                    <a:pt x="3846" y="864"/>
                  </a:cubicBezTo>
                  <a:cubicBezTo>
                    <a:pt x="3848" y="863"/>
                    <a:pt x="3850" y="862"/>
                    <a:pt x="3851" y="861"/>
                  </a:cubicBezTo>
                  <a:cubicBezTo>
                    <a:pt x="3851" y="861"/>
                    <a:pt x="3851" y="861"/>
                    <a:pt x="3851" y="861"/>
                  </a:cubicBezTo>
                  <a:cubicBezTo>
                    <a:pt x="3852" y="860"/>
                    <a:pt x="3853" y="859"/>
                    <a:pt x="3854" y="858"/>
                  </a:cubicBezTo>
                  <a:cubicBezTo>
                    <a:pt x="3854" y="858"/>
                    <a:pt x="3854" y="858"/>
                    <a:pt x="3854" y="858"/>
                  </a:cubicBezTo>
                  <a:cubicBezTo>
                    <a:pt x="3855" y="858"/>
                    <a:pt x="3855" y="857"/>
                    <a:pt x="3855" y="857"/>
                  </a:cubicBezTo>
                  <a:cubicBezTo>
                    <a:pt x="3856" y="856"/>
                    <a:pt x="3856" y="856"/>
                    <a:pt x="3857" y="855"/>
                  </a:cubicBezTo>
                  <a:cubicBezTo>
                    <a:pt x="3857" y="855"/>
                    <a:pt x="3857" y="855"/>
                    <a:pt x="3857" y="855"/>
                  </a:cubicBezTo>
                  <a:cubicBezTo>
                    <a:pt x="3857" y="854"/>
                    <a:pt x="3858" y="854"/>
                    <a:pt x="3858" y="853"/>
                  </a:cubicBezTo>
                  <a:cubicBezTo>
                    <a:pt x="3858" y="853"/>
                    <a:pt x="3858" y="853"/>
                    <a:pt x="3859" y="852"/>
                  </a:cubicBezTo>
                  <a:cubicBezTo>
                    <a:pt x="3859" y="852"/>
                    <a:pt x="3859" y="852"/>
                    <a:pt x="3859" y="852"/>
                  </a:cubicBezTo>
                  <a:cubicBezTo>
                    <a:pt x="3859" y="851"/>
                    <a:pt x="3860" y="850"/>
                    <a:pt x="3860" y="849"/>
                  </a:cubicBezTo>
                  <a:cubicBezTo>
                    <a:pt x="3860" y="849"/>
                    <a:pt x="3860" y="849"/>
                    <a:pt x="3860" y="849"/>
                  </a:cubicBezTo>
                  <a:cubicBezTo>
                    <a:pt x="3860" y="849"/>
                    <a:pt x="3860" y="849"/>
                    <a:pt x="3860" y="848"/>
                  </a:cubicBezTo>
                  <a:cubicBezTo>
                    <a:pt x="3861" y="847"/>
                    <a:pt x="3861" y="846"/>
                    <a:pt x="3861" y="845"/>
                  </a:cubicBezTo>
                  <a:cubicBezTo>
                    <a:pt x="3870" y="766"/>
                    <a:pt x="3878" y="686"/>
                    <a:pt x="3887" y="607"/>
                  </a:cubicBezTo>
                  <a:cubicBezTo>
                    <a:pt x="3887" y="607"/>
                    <a:pt x="3887" y="607"/>
                    <a:pt x="3887" y="608"/>
                  </a:cubicBezTo>
                  <a:cubicBezTo>
                    <a:pt x="3889" y="593"/>
                    <a:pt x="3871" y="576"/>
                    <a:pt x="3831" y="559"/>
                  </a:cubicBezTo>
                  <a:close/>
                </a:path>
              </a:pathLst>
            </a:custGeom>
            <a:solidFill>
              <a:srgbClr val="569938"/>
            </a:solidFill>
            <a:ln>
              <a:noFill/>
            </a:ln>
          </p:spPr>
          <p:txBody>
            <a:bodyPr vert="horz" wrap="square" lIns="182880" tIns="91440" rIns="182880" bIns="91440" numCol="1" anchor="t" anchorCtr="0" compatLnSpc="1">
              <a:prstTxWarp prst="textNoShape">
                <a:avLst/>
              </a:prstTxWarp>
            </a:bodyPr>
            <a:lstStyle/>
            <a:p>
              <a:endParaRPr lang="en-US" sz="4800" dirty="0">
                <a:latin typeface="+mj-lt"/>
              </a:endParaRPr>
            </a:p>
          </p:txBody>
        </p:sp>
        <p:sp>
          <p:nvSpPr>
            <p:cNvPr id="15" name="Freeform: Shape 72">
              <a:extLst>
                <a:ext uri="{FF2B5EF4-FFF2-40B4-BE49-F238E27FC236}">
                  <a16:creationId xmlns:a16="http://schemas.microsoft.com/office/drawing/2014/main" id="{ACDBB2C7-E7CF-2BB9-CB0F-49D676BAA64A}"/>
                </a:ext>
              </a:extLst>
            </p:cNvPr>
            <p:cNvSpPr>
              <a:spLocks/>
            </p:cNvSpPr>
            <p:nvPr/>
          </p:nvSpPr>
          <p:spPr bwMode="auto">
            <a:xfrm>
              <a:off x="1588" y="4873625"/>
              <a:ext cx="9142413" cy="1971675"/>
            </a:xfrm>
            <a:custGeom>
              <a:avLst/>
              <a:gdLst>
                <a:gd name="connsiteX0" fmla="*/ 61153 w 9142413"/>
                <a:gd name="connsiteY0" fmla="*/ 0 h 1971675"/>
                <a:gd name="connsiteX1" fmla="*/ 61153 w 9142413"/>
                <a:gd name="connsiteY1" fmla="*/ 7067 h 1971675"/>
                <a:gd name="connsiteX2" fmla="*/ 61153 w 9142413"/>
                <a:gd name="connsiteY2" fmla="*/ 9423 h 1971675"/>
                <a:gd name="connsiteX3" fmla="*/ 63505 w 9142413"/>
                <a:gd name="connsiteY3" fmla="*/ 11778 h 1971675"/>
                <a:gd name="connsiteX4" fmla="*/ 63505 w 9142413"/>
                <a:gd name="connsiteY4" fmla="*/ 16490 h 1971675"/>
                <a:gd name="connsiteX5" fmla="*/ 63505 w 9142413"/>
                <a:gd name="connsiteY5" fmla="*/ 18845 h 1971675"/>
                <a:gd name="connsiteX6" fmla="*/ 65857 w 9142413"/>
                <a:gd name="connsiteY6" fmla="*/ 21201 h 1971675"/>
                <a:gd name="connsiteX7" fmla="*/ 68209 w 9142413"/>
                <a:gd name="connsiteY7" fmla="*/ 25912 h 1971675"/>
                <a:gd name="connsiteX8" fmla="*/ 70561 w 9142413"/>
                <a:gd name="connsiteY8" fmla="*/ 28268 h 1971675"/>
                <a:gd name="connsiteX9" fmla="*/ 72914 w 9142413"/>
                <a:gd name="connsiteY9" fmla="*/ 32979 h 1971675"/>
                <a:gd name="connsiteX10" fmla="*/ 75266 w 9142413"/>
                <a:gd name="connsiteY10" fmla="*/ 35335 h 1971675"/>
                <a:gd name="connsiteX11" fmla="*/ 77618 w 9142413"/>
                <a:gd name="connsiteY11" fmla="*/ 40046 h 1971675"/>
                <a:gd name="connsiteX12" fmla="*/ 79970 w 9142413"/>
                <a:gd name="connsiteY12" fmla="*/ 42402 h 1971675"/>
                <a:gd name="connsiteX13" fmla="*/ 82322 w 9142413"/>
                <a:gd name="connsiteY13" fmla="*/ 47113 h 1971675"/>
                <a:gd name="connsiteX14" fmla="*/ 87026 w 9142413"/>
                <a:gd name="connsiteY14" fmla="*/ 49469 h 1971675"/>
                <a:gd name="connsiteX15" fmla="*/ 91730 w 9142413"/>
                <a:gd name="connsiteY15" fmla="*/ 54180 h 1971675"/>
                <a:gd name="connsiteX16" fmla="*/ 94082 w 9142413"/>
                <a:gd name="connsiteY16" fmla="*/ 56536 h 1971675"/>
                <a:gd name="connsiteX17" fmla="*/ 98786 w 9142413"/>
                <a:gd name="connsiteY17" fmla="*/ 61247 h 1971675"/>
                <a:gd name="connsiteX18" fmla="*/ 103490 w 9142413"/>
                <a:gd name="connsiteY18" fmla="*/ 63603 h 1971675"/>
                <a:gd name="connsiteX19" fmla="*/ 108194 w 9142413"/>
                <a:gd name="connsiteY19" fmla="*/ 68314 h 1971675"/>
                <a:gd name="connsiteX20" fmla="*/ 115250 w 9142413"/>
                <a:gd name="connsiteY20" fmla="*/ 70670 h 1971675"/>
                <a:gd name="connsiteX21" fmla="*/ 119954 w 9142413"/>
                <a:gd name="connsiteY21" fmla="*/ 75381 h 1971675"/>
                <a:gd name="connsiteX22" fmla="*/ 124659 w 9142413"/>
                <a:gd name="connsiteY22" fmla="*/ 77737 h 1971675"/>
                <a:gd name="connsiteX23" fmla="*/ 131715 w 9142413"/>
                <a:gd name="connsiteY23" fmla="*/ 82448 h 1971675"/>
                <a:gd name="connsiteX24" fmla="*/ 138771 w 9142413"/>
                <a:gd name="connsiteY24" fmla="*/ 84803 h 1971675"/>
                <a:gd name="connsiteX25" fmla="*/ 145827 w 9142413"/>
                <a:gd name="connsiteY25" fmla="*/ 89515 h 1971675"/>
                <a:gd name="connsiteX26" fmla="*/ 150531 w 9142413"/>
                <a:gd name="connsiteY26" fmla="*/ 94226 h 1971675"/>
                <a:gd name="connsiteX27" fmla="*/ 159939 w 9142413"/>
                <a:gd name="connsiteY27" fmla="*/ 96582 h 1971675"/>
                <a:gd name="connsiteX28" fmla="*/ 166995 w 9142413"/>
                <a:gd name="connsiteY28" fmla="*/ 101293 h 1971675"/>
                <a:gd name="connsiteX29" fmla="*/ 174052 w 9142413"/>
                <a:gd name="connsiteY29" fmla="*/ 103649 h 1971675"/>
                <a:gd name="connsiteX30" fmla="*/ 181108 w 9142413"/>
                <a:gd name="connsiteY30" fmla="*/ 108360 h 1971675"/>
                <a:gd name="connsiteX31" fmla="*/ 192868 w 9142413"/>
                <a:gd name="connsiteY31" fmla="*/ 113071 h 1971675"/>
                <a:gd name="connsiteX32" fmla="*/ 3020031 w 9142413"/>
                <a:gd name="connsiteY32" fmla="*/ 1295605 h 1971675"/>
                <a:gd name="connsiteX33" fmla="*/ 3038847 w 9142413"/>
                <a:gd name="connsiteY33" fmla="*/ 1302672 h 1971675"/>
                <a:gd name="connsiteX34" fmla="*/ 3043551 w 9142413"/>
                <a:gd name="connsiteY34" fmla="*/ 1305028 h 1971675"/>
                <a:gd name="connsiteX35" fmla="*/ 3057663 w 9142413"/>
                <a:gd name="connsiteY35" fmla="*/ 1309739 h 1971675"/>
                <a:gd name="connsiteX36" fmla="*/ 3064719 w 9142413"/>
                <a:gd name="connsiteY36" fmla="*/ 1312095 h 1971675"/>
                <a:gd name="connsiteX37" fmla="*/ 3078832 w 9142413"/>
                <a:gd name="connsiteY37" fmla="*/ 1316806 h 1971675"/>
                <a:gd name="connsiteX38" fmla="*/ 3085888 w 9142413"/>
                <a:gd name="connsiteY38" fmla="*/ 1319161 h 1971675"/>
                <a:gd name="connsiteX39" fmla="*/ 3097648 w 9142413"/>
                <a:gd name="connsiteY39" fmla="*/ 1323873 h 1971675"/>
                <a:gd name="connsiteX40" fmla="*/ 3125873 w 9142413"/>
                <a:gd name="connsiteY40" fmla="*/ 1333295 h 1971675"/>
                <a:gd name="connsiteX41" fmla="*/ 3130577 w 9142413"/>
                <a:gd name="connsiteY41" fmla="*/ 1333295 h 1971675"/>
                <a:gd name="connsiteX42" fmla="*/ 3156449 w 9142413"/>
                <a:gd name="connsiteY42" fmla="*/ 1340362 h 1971675"/>
                <a:gd name="connsiteX43" fmla="*/ 3165858 w 9142413"/>
                <a:gd name="connsiteY43" fmla="*/ 1342718 h 1971675"/>
                <a:gd name="connsiteX44" fmla="*/ 3187026 w 9142413"/>
                <a:gd name="connsiteY44" fmla="*/ 1349785 h 1971675"/>
                <a:gd name="connsiteX45" fmla="*/ 3196434 w 9142413"/>
                <a:gd name="connsiteY45" fmla="*/ 1352141 h 1971675"/>
                <a:gd name="connsiteX46" fmla="*/ 3222307 w 9142413"/>
                <a:gd name="connsiteY46" fmla="*/ 1356852 h 1971675"/>
                <a:gd name="connsiteX47" fmla="*/ 3224659 w 9142413"/>
                <a:gd name="connsiteY47" fmla="*/ 1356852 h 1971675"/>
                <a:gd name="connsiteX48" fmla="*/ 3255235 w 9142413"/>
                <a:gd name="connsiteY48" fmla="*/ 1363919 h 1971675"/>
                <a:gd name="connsiteX49" fmla="*/ 3264644 w 9142413"/>
                <a:gd name="connsiteY49" fmla="*/ 1366274 h 1971675"/>
                <a:gd name="connsiteX50" fmla="*/ 3283460 w 9142413"/>
                <a:gd name="connsiteY50" fmla="*/ 1370986 h 1971675"/>
                <a:gd name="connsiteX51" fmla="*/ 3295220 w 9142413"/>
                <a:gd name="connsiteY51" fmla="*/ 1373341 h 1971675"/>
                <a:gd name="connsiteX52" fmla="*/ 3316389 w 9142413"/>
                <a:gd name="connsiteY52" fmla="*/ 1375697 h 1971675"/>
                <a:gd name="connsiteX53" fmla="*/ 3325797 w 9142413"/>
                <a:gd name="connsiteY53" fmla="*/ 1378053 h 1971675"/>
                <a:gd name="connsiteX54" fmla="*/ 3351669 w 9142413"/>
                <a:gd name="connsiteY54" fmla="*/ 1382764 h 1971675"/>
                <a:gd name="connsiteX55" fmla="*/ 3358726 w 9142413"/>
                <a:gd name="connsiteY55" fmla="*/ 1382764 h 1971675"/>
                <a:gd name="connsiteX56" fmla="*/ 3389302 w 9142413"/>
                <a:gd name="connsiteY56" fmla="*/ 1387475 h 1971675"/>
                <a:gd name="connsiteX57" fmla="*/ 3396358 w 9142413"/>
                <a:gd name="connsiteY57" fmla="*/ 1387475 h 1971675"/>
                <a:gd name="connsiteX58" fmla="*/ 3422231 w 9142413"/>
                <a:gd name="connsiteY58" fmla="*/ 1392186 h 1971675"/>
                <a:gd name="connsiteX59" fmla="*/ 3431639 w 9142413"/>
                <a:gd name="connsiteY59" fmla="*/ 1392186 h 1971675"/>
                <a:gd name="connsiteX60" fmla="*/ 3457512 w 9142413"/>
                <a:gd name="connsiteY60" fmla="*/ 1396898 h 1971675"/>
                <a:gd name="connsiteX61" fmla="*/ 3466920 w 9142413"/>
                <a:gd name="connsiteY61" fmla="*/ 1396898 h 1971675"/>
                <a:gd name="connsiteX62" fmla="*/ 3499848 w 9142413"/>
                <a:gd name="connsiteY62" fmla="*/ 1399253 h 1971675"/>
                <a:gd name="connsiteX63" fmla="*/ 3537481 w 9142413"/>
                <a:gd name="connsiteY63" fmla="*/ 1403965 h 1971675"/>
                <a:gd name="connsiteX64" fmla="*/ 3546889 w 9142413"/>
                <a:gd name="connsiteY64" fmla="*/ 1403965 h 1971675"/>
                <a:gd name="connsiteX65" fmla="*/ 3600987 w 9142413"/>
                <a:gd name="connsiteY65" fmla="*/ 1406320 h 1971675"/>
                <a:gd name="connsiteX66" fmla="*/ 3605691 w 9142413"/>
                <a:gd name="connsiteY66" fmla="*/ 1408676 h 1971675"/>
                <a:gd name="connsiteX67" fmla="*/ 3636267 w 9142413"/>
                <a:gd name="connsiteY67" fmla="*/ 1408676 h 1971675"/>
                <a:gd name="connsiteX68" fmla="*/ 3638619 w 9142413"/>
                <a:gd name="connsiteY68" fmla="*/ 1408676 h 1971675"/>
                <a:gd name="connsiteX69" fmla="*/ 3671548 w 9142413"/>
                <a:gd name="connsiteY69" fmla="*/ 1408676 h 1971675"/>
                <a:gd name="connsiteX70" fmla="*/ 3680956 w 9142413"/>
                <a:gd name="connsiteY70" fmla="*/ 1408676 h 1971675"/>
                <a:gd name="connsiteX71" fmla="*/ 3704477 w 9142413"/>
                <a:gd name="connsiteY71" fmla="*/ 1408676 h 1971675"/>
                <a:gd name="connsiteX72" fmla="*/ 3713885 w 9142413"/>
                <a:gd name="connsiteY72" fmla="*/ 1408676 h 1971675"/>
                <a:gd name="connsiteX73" fmla="*/ 3737405 w 9142413"/>
                <a:gd name="connsiteY73" fmla="*/ 1408676 h 1971675"/>
                <a:gd name="connsiteX74" fmla="*/ 3744462 w 9142413"/>
                <a:gd name="connsiteY74" fmla="*/ 1408676 h 1971675"/>
                <a:gd name="connsiteX75" fmla="*/ 3779742 w 9142413"/>
                <a:gd name="connsiteY75" fmla="*/ 1408676 h 1971675"/>
                <a:gd name="connsiteX76" fmla="*/ 3789150 w 9142413"/>
                <a:gd name="connsiteY76" fmla="*/ 1406320 h 1971675"/>
                <a:gd name="connsiteX77" fmla="*/ 3824431 w 9142413"/>
                <a:gd name="connsiteY77" fmla="*/ 1403965 h 1971675"/>
                <a:gd name="connsiteX78" fmla="*/ 3847952 w 9142413"/>
                <a:gd name="connsiteY78" fmla="*/ 1401609 h 1971675"/>
                <a:gd name="connsiteX79" fmla="*/ 8923672 w 9142413"/>
                <a:gd name="connsiteY79" fmla="*/ 866878 h 1971675"/>
                <a:gd name="connsiteX80" fmla="*/ 8951897 w 9142413"/>
                <a:gd name="connsiteY80" fmla="*/ 864522 h 1971675"/>
                <a:gd name="connsiteX81" fmla="*/ 8973065 w 9142413"/>
                <a:gd name="connsiteY81" fmla="*/ 862166 h 1971675"/>
                <a:gd name="connsiteX82" fmla="*/ 8977770 w 9142413"/>
                <a:gd name="connsiteY82" fmla="*/ 859811 h 1971675"/>
                <a:gd name="connsiteX83" fmla="*/ 8994234 w 9142413"/>
                <a:gd name="connsiteY83" fmla="*/ 857455 h 1971675"/>
                <a:gd name="connsiteX84" fmla="*/ 8998938 w 9142413"/>
                <a:gd name="connsiteY84" fmla="*/ 857455 h 1971675"/>
                <a:gd name="connsiteX85" fmla="*/ 9013050 w 9142413"/>
                <a:gd name="connsiteY85" fmla="*/ 855099 h 1971675"/>
                <a:gd name="connsiteX86" fmla="*/ 9017754 w 9142413"/>
                <a:gd name="connsiteY86" fmla="*/ 852744 h 1971675"/>
                <a:gd name="connsiteX87" fmla="*/ 9034219 w 9142413"/>
                <a:gd name="connsiteY87" fmla="*/ 850388 h 1971675"/>
                <a:gd name="connsiteX88" fmla="*/ 9038923 w 9142413"/>
                <a:gd name="connsiteY88" fmla="*/ 848032 h 1971675"/>
                <a:gd name="connsiteX89" fmla="*/ 9053035 w 9142413"/>
                <a:gd name="connsiteY89" fmla="*/ 843321 h 1971675"/>
                <a:gd name="connsiteX90" fmla="*/ 9067147 w 9142413"/>
                <a:gd name="connsiteY90" fmla="*/ 838610 h 1971675"/>
                <a:gd name="connsiteX91" fmla="*/ 9069499 w 9142413"/>
                <a:gd name="connsiteY91" fmla="*/ 838610 h 1971675"/>
                <a:gd name="connsiteX92" fmla="*/ 9081260 w 9142413"/>
                <a:gd name="connsiteY92" fmla="*/ 833899 h 1971675"/>
                <a:gd name="connsiteX93" fmla="*/ 9090668 w 9142413"/>
                <a:gd name="connsiteY93" fmla="*/ 829187 h 1971675"/>
                <a:gd name="connsiteX94" fmla="*/ 9095372 w 9142413"/>
                <a:gd name="connsiteY94" fmla="*/ 826832 h 1971675"/>
                <a:gd name="connsiteX95" fmla="*/ 9107132 w 9142413"/>
                <a:gd name="connsiteY95" fmla="*/ 819765 h 1971675"/>
                <a:gd name="connsiteX96" fmla="*/ 9109484 w 9142413"/>
                <a:gd name="connsiteY96" fmla="*/ 819765 h 1971675"/>
                <a:gd name="connsiteX97" fmla="*/ 9118893 w 9142413"/>
                <a:gd name="connsiteY97" fmla="*/ 812698 h 1971675"/>
                <a:gd name="connsiteX98" fmla="*/ 9125949 w 9142413"/>
                <a:gd name="connsiteY98" fmla="*/ 807987 h 1971675"/>
                <a:gd name="connsiteX99" fmla="*/ 9125949 w 9142413"/>
                <a:gd name="connsiteY99" fmla="*/ 805631 h 1971675"/>
                <a:gd name="connsiteX100" fmla="*/ 9133005 w 9142413"/>
                <a:gd name="connsiteY100" fmla="*/ 800920 h 1971675"/>
                <a:gd name="connsiteX101" fmla="*/ 9133005 w 9142413"/>
                <a:gd name="connsiteY101" fmla="*/ 798564 h 1971675"/>
                <a:gd name="connsiteX102" fmla="*/ 9137709 w 9142413"/>
                <a:gd name="connsiteY102" fmla="*/ 793853 h 1971675"/>
                <a:gd name="connsiteX103" fmla="*/ 9137709 w 9142413"/>
                <a:gd name="connsiteY103" fmla="*/ 791497 h 1971675"/>
                <a:gd name="connsiteX104" fmla="*/ 9140061 w 9142413"/>
                <a:gd name="connsiteY104" fmla="*/ 784430 h 1971675"/>
                <a:gd name="connsiteX105" fmla="*/ 9142413 w 9142413"/>
                <a:gd name="connsiteY105" fmla="*/ 777363 h 1971675"/>
                <a:gd name="connsiteX106" fmla="*/ 9081260 w 9142413"/>
                <a:gd name="connsiteY106" fmla="*/ 1338007 h 1971675"/>
                <a:gd name="connsiteX107" fmla="*/ 9078908 w 9142413"/>
                <a:gd name="connsiteY107" fmla="*/ 1345074 h 1971675"/>
                <a:gd name="connsiteX108" fmla="*/ 9078908 w 9142413"/>
                <a:gd name="connsiteY108" fmla="*/ 1347429 h 1971675"/>
                <a:gd name="connsiteX109" fmla="*/ 9076556 w 9142413"/>
                <a:gd name="connsiteY109" fmla="*/ 1354496 h 1971675"/>
                <a:gd name="connsiteX110" fmla="*/ 9074204 w 9142413"/>
                <a:gd name="connsiteY110" fmla="*/ 1356852 h 1971675"/>
                <a:gd name="connsiteX111" fmla="*/ 9071852 w 9142413"/>
                <a:gd name="connsiteY111" fmla="*/ 1361563 h 1971675"/>
                <a:gd name="connsiteX112" fmla="*/ 9067147 w 9142413"/>
                <a:gd name="connsiteY112" fmla="*/ 1366274 h 1971675"/>
                <a:gd name="connsiteX113" fmla="*/ 9064795 w 9142413"/>
                <a:gd name="connsiteY113" fmla="*/ 1368630 h 1971675"/>
                <a:gd name="connsiteX114" fmla="*/ 9057739 w 9142413"/>
                <a:gd name="connsiteY114" fmla="*/ 1375697 h 1971675"/>
                <a:gd name="connsiteX115" fmla="*/ 9045979 w 9142413"/>
                <a:gd name="connsiteY115" fmla="*/ 1382764 h 1971675"/>
                <a:gd name="connsiteX116" fmla="*/ 9034219 w 9142413"/>
                <a:gd name="connsiteY116" fmla="*/ 1389831 h 1971675"/>
                <a:gd name="connsiteX117" fmla="*/ 9029515 w 9142413"/>
                <a:gd name="connsiteY117" fmla="*/ 1392186 h 1971675"/>
                <a:gd name="connsiteX118" fmla="*/ 9020106 w 9142413"/>
                <a:gd name="connsiteY118" fmla="*/ 1394542 h 1971675"/>
                <a:gd name="connsiteX119" fmla="*/ 9020106 w 9142413"/>
                <a:gd name="connsiteY119" fmla="*/ 1396898 h 1971675"/>
                <a:gd name="connsiteX120" fmla="*/ 9008346 w 9142413"/>
                <a:gd name="connsiteY120" fmla="*/ 1399253 h 1971675"/>
                <a:gd name="connsiteX121" fmla="*/ 9005994 w 9142413"/>
                <a:gd name="connsiteY121" fmla="*/ 1401609 h 1971675"/>
                <a:gd name="connsiteX122" fmla="*/ 9001290 w 9142413"/>
                <a:gd name="connsiteY122" fmla="*/ 1401609 h 1971675"/>
                <a:gd name="connsiteX123" fmla="*/ 8991882 w 9142413"/>
                <a:gd name="connsiteY123" fmla="*/ 1406320 h 1971675"/>
                <a:gd name="connsiteX124" fmla="*/ 8982474 w 9142413"/>
                <a:gd name="connsiteY124" fmla="*/ 1408676 h 1971675"/>
                <a:gd name="connsiteX125" fmla="*/ 8977770 w 9142413"/>
                <a:gd name="connsiteY125" fmla="*/ 1411032 h 1971675"/>
                <a:gd name="connsiteX126" fmla="*/ 8973065 w 9142413"/>
                <a:gd name="connsiteY126" fmla="*/ 1411032 h 1971675"/>
                <a:gd name="connsiteX127" fmla="*/ 8956601 w 9142413"/>
                <a:gd name="connsiteY127" fmla="*/ 1415743 h 1971675"/>
                <a:gd name="connsiteX128" fmla="*/ 8951897 w 9142413"/>
                <a:gd name="connsiteY128" fmla="*/ 1415743 h 1971675"/>
                <a:gd name="connsiteX129" fmla="*/ 8937785 w 9142413"/>
                <a:gd name="connsiteY129" fmla="*/ 1418099 h 1971675"/>
                <a:gd name="connsiteX130" fmla="*/ 8933081 w 9142413"/>
                <a:gd name="connsiteY130" fmla="*/ 1420454 h 1971675"/>
                <a:gd name="connsiteX131" fmla="*/ 8928377 w 9142413"/>
                <a:gd name="connsiteY131" fmla="*/ 1420454 h 1971675"/>
                <a:gd name="connsiteX132" fmla="*/ 8916616 w 9142413"/>
                <a:gd name="connsiteY132" fmla="*/ 1422810 h 1971675"/>
                <a:gd name="connsiteX133" fmla="*/ 8911912 w 9142413"/>
                <a:gd name="connsiteY133" fmla="*/ 1422810 h 1971675"/>
                <a:gd name="connsiteX134" fmla="*/ 8890744 w 9142413"/>
                <a:gd name="connsiteY134" fmla="*/ 1427521 h 1971675"/>
                <a:gd name="connsiteX135" fmla="*/ 8862519 w 9142413"/>
                <a:gd name="connsiteY135" fmla="*/ 1429877 h 1971675"/>
                <a:gd name="connsiteX136" fmla="*/ 3786798 w 9142413"/>
                <a:gd name="connsiteY136" fmla="*/ 1964608 h 1971675"/>
                <a:gd name="connsiteX137" fmla="*/ 3727997 w 9142413"/>
                <a:gd name="connsiteY137" fmla="*/ 1969320 h 1971675"/>
                <a:gd name="connsiteX138" fmla="*/ 3718589 w 9142413"/>
                <a:gd name="connsiteY138" fmla="*/ 1969320 h 1971675"/>
                <a:gd name="connsiteX139" fmla="*/ 3683308 w 9142413"/>
                <a:gd name="connsiteY139" fmla="*/ 1971675 h 1971675"/>
                <a:gd name="connsiteX140" fmla="*/ 3680956 w 9142413"/>
                <a:gd name="connsiteY140" fmla="*/ 1971675 h 1971675"/>
                <a:gd name="connsiteX141" fmla="*/ 3676252 w 9142413"/>
                <a:gd name="connsiteY141" fmla="*/ 1971675 h 1971675"/>
                <a:gd name="connsiteX142" fmla="*/ 3652732 w 9142413"/>
                <a:gd name="connsiteY142" fmla="*/ 1971675 h 1971675"/>
                <a:gd name="connsiteX143" fmla="*/ 3643323 w 9142413"/>
                <a:gd name="connsiteY143" fmla="*/ 1971675 h 1971675"/>
                <a:gd name="connsiteX144" fmla="*/ 3619803 w 9142413"/>
                <a:gd name="connsiteY144" fmla="*/ 1971675 h 1971675"/>
                <a:gd name="connsiteX145" fmla="*/ 3610395 w 9142413"/>
                <a:gd name="connsiteY145" fmla="*/ 1971675 h 1971675"/>
                <a:gd name="connsiteX146" fmla="*/ 3577466 w 9142413"/>
                <a:gd name="connsiteY146" fmla="*/ 1971675 h 1971675"/>
                <a:gd name="connsiteX147" fmla="*/ 3575114 w 9142413"/>
                <a:gd name="connsiteY147" fmla="*/ 1971675 h 1971675"/>
                <a:gd name="connsiteX148" fmla="*/ 3546889 w 9142413"/>
                <a:gd name="connsiteY148" fmla="*/ 1969320 h 1971675"/>
                <a:gd name="connsiteX149" fmla="*/ 3542185 w 9142413"/>
                <a:gd name="connsiteY149" fmla="*/ 1969320 h 1971675"/>
                <a:gd name="connsiteX150" fmla="*/ 3539833 w 9142413"/>
                <a:gd name="connsiteY150" fmla="*/ 1969320 h 1971675"/>
                <a:gd name="connsiteX151" fmla="*/ 3485736 w 9142413"/>
                <a:gd name="connsiteY151" fmla="*/ 1966964 h 1971675"/>
                <a:gd name="connsiteX152" fmla="*/ 3481032 w 9142413"/>
                <a:gd name="connsiteY152" fmla="*/ 1966964 h 1971675"/>
                <a:gd name="connsiteX153" fmla="*/ 3476328 w 9142413"/>
                <a:gd name="connsiteY153" fmla="*/ 1964608 h 1971675"/>
                <a:gd name="connsiteX154" fmla="*/ 3405767 w 9142413"/>
                <a:gd name="connsiteY154" fmla="*/ 1959897 h 1971675"/>
                <a:gd name="connsiteX155" fmla="*/ 3401062 w 9142413"/>
                <a:gd name="connsiteY155" fmla="*/ 1957541 h 1971675"/>
                <a:gd name="connsiteX156" fmla="*/ 3394006 w 9142413"/>
                <a:gd name="connsiteY156" fmla="*/ 1957541 h 1971675"/>
                <a:gd name="connsiteX157" fmla="*/ 3370486 w 9142413"/>
                <a:gd name="connsiteY157" fmla="*/ 1955186 h 1971675"/>
                <a:gd name="connsiteX158" fmla="*/ 3365782 w 9142413"/>
                <a:gd name="connsiteY158" fmla="*/ 1955186 h 1971675"/>
                <a:gd name="connsiteX159" fmla="*/ 3361078 w 9142413"/>
                <a:gd name="connsiteY159" fmla="*/ 1952830 h 1971675"/>
                <a:gd name="connsiteX160" fmla="*/ 3337557 w 9142413"/>
                <a:gd name="connsiteY160" fmla="*/ 1950474 h 1971675"/>
                <a:gd name="connsiteX161" fmla="*/ 3330501 w 9142413"/>
                <a:gd name="connsiteY161" fmla="*/ 1950474 h 1971675"/>
                <a:gd name="connsiteX162" fmla="*/ 3328149 w 9142413"/>
                <a:gd name="connsiteY162" fmla="*/ 1950474 h 1971675"/>
                <a:gd name="connsiteX163" fmla="*/ 3297572 w 9142413"/>
                <a:gd name="connsiteY163" fmla="*/ 1945763 h 1971675"/>
                <a:gd name="connsiteX164" fmla="*/ 3295220 w 9142413"/>
                <a:gd name="connsiteY164" fmla="*/ 1945763 h 1971675"/>
                <a:gd name="connsiteX165" fmla="*/ 3290516 w 9142413"/>
                <a:gd name="connsiteY165" fmla="*/ 1943407 h 1971675"/>
                <a:gd name="connsiteX166" fmla="*/ 3264644 w 9142413"/>
                <a:gd name="connsiteY166" fmla="*/ 1938696 h 1971675"/>
                <a:gd name="connsiteX167" fmla="*/ 3262292 w 9142413"/>
                <a:gd name="connsiteY167" fmla="*/ 1938696 h 1971675"/>
                <a:gd name="connsiteX168" fmla="*/ 3255235 w 9142413"/>
                <a:gd name="connsiteY168" fmla="*/ 1938696 h 1971675"/>
                <a:gd name="connsiteX169" fmla="*/ 3234067 w 9142413"/>
                <a:gd name="connsiteY169" fmla="*/ 1933985 h 1971675"/>
                <a:gd name="connsiteX170" fmla="*/ 3229363 w 9142413"/>
                <a:gd name="connsiteY170" fmla="*/ 1933985 h 1971675"/>
                <a:gd name="connsiteX171" fmla="*/ 3222307 w 9142413"/>
                <a:gd name="connsiteY171" fmla="*/ 1931629 h 1971675"/>
                <a:gd name="connsiteX172" fmla="*/ 3203490 w 9142413"/>
                <a:gd name="connsiteY172" fmla="*/ 1926918 h 1971675"/>
                <a:gd name="connsiteX173" fmla="*/ 3196434 w 9142413"/>
                <a:gd name="connsiteY173" fmla="*/ 1926918 h 1971675"/>
                <a:gd name="connsiteX174" fmla="*/ 3194082 w 9142413"/>
                <a:gd name="connsiteY174" fmla="*/ 1926918 h 1971675"/>
                <a:gd name="connsiteX175" fmla="*/ 3163506 w 9142413"/>
                <a:gd name="connsiteY175" fmla="*/ 1919851 h 1971675"/>
                <a:gd name="connsiteX176" fmla="*/ 3158801 w 9142413"/>
                <a:gd name="connsiteY176" fmla="*/ 1919851 h 1971675"/>
                <a:gd name="connsiteX177" fmla="*/ 3135281 w 9142413"/>
                <a:gd name="connsiteY177" fmla="*/ 1912784 h 1971675"/>
                <a:gd name="connsiteX178" fmla="*/ 3130577 w 9142413"/>
                <a:gd name="connsiteY178" fmla="*/ 1912784 h 1971675"/>
                <a:gd name="connsiteX179" fmla="*/ 3125873 w 9142413"/>
                <a:gd name="connsiteY179" fmla="*/ 1910428 h 1971675"/>
                <a:gd name="connsiteX180" fmla="*/ 3104704 w 9142413"/>
                <a:gd name="connsiteY180" fmla="*/ 1905717 h 1971675"/>
                <a:gd name="connsiteX181" fmla="*/ 3100000 w 9142413"/>
                <a:gd name="connsiteY181" fmla="*/ 1903361 h 1971675"/>
                <a:gd name="connsiteX182" fmla="*/ 3095296 w 9142413"/>
                <a:gd name="connsiteY182" fmla="*/ 1903361 h 1971675"/>
                <a:gd name="connsiteX183" fmla="*/ 3069424 w 9142413"/>
                <a:gd name="connsiteY183" fmla="*/ 1896295 h 1971675"/>
                <a:gd name="connsiteX184" fmla="*/ 3067072 w 9142413"/>
                <a:gd name="connsiteY184" fmla="*/ 1893939 h 1971675"/>
                <a:gd name="connsiteX185" fmla="*/ 3064719 w 9142413"/>
                <a:gd name="connsiteY185" fmla="*/ 1893939 h 1971675"/>
                <a:gd name="connsiteX186" fmla="*/ 3036495 w 9142413"/>
                <a:gd name="connsiteY186" fmla="*/ 1884516 h 1971675"/>
                <a:gd name="connsiteX187" fmla="*/ 3031791 w 9142413"/>
                <a:gd name="connsiteY187" fmla="*/ 1884516 h 1971675"/>
                <a:gd name="connsiteX188" fmla="*/ 3024735 w 9142413"/>
                <a:gd name="connsiteY188" fmla="*/ 1882161 h 1971675"/>
                <a:gd name="connsiteX189" fmla="*/ 3017679 w 9142413"/>
                <a:gd name="connsiteY189" fmla="*/ 1879805 h 1971675"/>
                <a:gd name="connsiteX190" fmla="*/ 3003566 w 9142413"/>
                <a:gd name="connsiteY190" fmla="*/ 1875094 h 1971675"/>
                <a:gd name="connsiteX191" fmla="*/ 2996510 w 9142413"/>
                <a:gd name="connsiteY191" fmla="*/ 1872738 h 1971675"/>
                <a:gd name="connsiteX192" fmla="*/ 2984750 w 9142413"/>
                <a:gd name="connsiteY192" fmla="*/ 1868027 h 1971675"/>
                <a:gd name="connsiteX193" fmla="*/ 2977694 w 9142413"/>
                <a:gd name="connsiteY193" fmla="*/ 1865671 h 1971675"/>
                <a:gd name="connsiteX194" fmla="*/ 2958877 w 9142413"/>
                <a:gd name="connsiteY194" fmla="*/ 1856249 h 1971675"/>
                <a:gd name="connsiteX195" fmla="*/ 131715 w 9142413"/>
                <a:gd name="connsiteY195" fmla="*/ 673715 h 1971675"/>
                <a:gd name="connsiteX196" fmla="*/ 127011 w 9142413"/>
                <a:gd name="connsiteY196" fmla="*/ 671359 h 1971675"/>
                <a:gd name="connsiteX197" fmla="*/ 119954 w 9142413"/>
                <a:gd name="connsiteY197" fmla="*/ 669003 h 1971675"/>
                <a:gd name="connsiteX198" fmla="*/ 112898 w 9142413"/>
                <a:gd name="connsiteY198" fmla="*/ 666648 h 1971675"/>
                <a:gd name="connsiteX199" fmla="*/ 105842 w 9142413"/>
                <a:gd name="connsiteY199" fmla="*/ 661937 h 1971675"/>
                <a:gd name="connsiteX200" fmla="*/ 98786 w 9142413"/>
                <a:gd name="connsiteY200" fmla="*/ 659581 h 1971675"/>
                <a:gd name="connsiteX201" fmla="*/ 89378 w 9142413"/>
                <a:gd name="connsiteY201" fmla="*/ 654870 h 1971675"/>
                <a:gd name="connsiteX202" fmla="*/ 84674 w 9142413"/>
                <a:gd name="connsiteY202" fmla="*/ 652514 h 1971675"/>
                <a:gd name="connsiteX203" fmla="*/ 77618 w 9142413"/>
                <a:gd name="connsiteY203" fmla="*/ 647803 h 1971675"/>
                <a:gd name="connsiteX204" fmla="*/ 70561 w 9142413"/>
                <a:gd name="connsiteY204" fmla="*/ 643091 h 1971675"/>
                <a:gd name="connsiteX205" fmla="*/ 63505 w 9142413"/>
                <a:gd name="connsiteY205" fmla="*/ 640736 h 1971675"/>
                <a:gd name="connsiteX206" fmla="*/ 58801 w 9142413"/>
                <a:gd name="connsiteY206" fmla="*/ 636024 h 1971675"/>
                <a:gd name="connsiteX207" fmla="*/ 51745 w 9142413"/>
                <a:gd name="connsiteY207" fmla="*/ 633669 h 1971675"/>
                <a:gd name="connsiteX208" fmla="*/ 47041 w 9142413"/>
                <a:gd name="connsiteY208" fmla="*/ 628957 h 1971675"/>
                <a:gd name="connsiteX209" fmla="*/ 42337 w 9142413"/>
                <a:gd name="connsiteY209" fmla="*/ 626602 h 1971675"/>
                <a:gd name="connsiteX210" fmla="*/ 37633 w 9142413"/>
                <a:gd name="connsiteY210" fmla="*/ 621891 h 1971675"/>
                <a:gd name="connsiteX211" fmla="*/ 32929 w 9142413"/>
                <a:gd name="connsiteY211" fmla="*/ 619535 h 1971675"/>
                <a:gd name="connsiteX212" fmla="*/ 30577 w 9142413"/>
                <a:gd name="connsiteY212" fmla="*/ 614824 h 1971675"/>
                <a:gd name="connsiteX213" fmla="*/ 25873 w 9142413"/>
                <a:gd name="connsiteY213" fmla="*/ 612468 h 1971675"/>
                <a:gd name="connsiteX214" fmla="*/ 21168 w 9142413"/>
                <a:gd name="connsiteY214" fmla="*/ 607757 h 1971675"/>
                <a:gd name="connsiteX215" fmla="*/ 18816 w 9142413"/>
                <a:gd name="connsiteY215" fmla="*/ 605401 h 1971675"/>
                <a:gd name="connsiteX216" fmla="*/ 16464 w 9142413"/>
                <a:gd name="connsiteY216" fmla="*/ 600690 h 1971675"/>
                <a:gd name="connsiteX217" fmla="*/ 11760 w 9142413"/>
                <a:gd name="connsiteY217" fmla="*/ 598334 h 1971675"/>
                <a:gd name="connsiteX218" fmla="*/ 11760 w 9142413"/>
                <a:gd name="connsiteY218" fmla="*/ 593623 h 1971675"/>
                <a:gd name="connsiteX219" fmla="*/ 7056 w 9142413"/>
                <a:gd name="connsiteY219" fmla="*/ 591267 h 1971675"/>
                <a:gd name="connsiteX220" fmla="*/ 7056 w 9142413"/>
                <a:gd name="connsiteY220" fmla="*/ 588912 h 1971675"/>
                <a:gd name="connsiteX221" fmla="*/ 4704 w 9142413"/>
                <a:gd name="connsiteY221" fmla="*/ 584200 h 1971675"/>
                <a:gd name="connsiteX222" fmla="*/ 2352 w 9142413"/>
                <a:gd name="connsiteY222" fmla="*/ 581845 h 1971675"/>
                <a:gd name="connsiteX223" fmla="*/ 2352 w 9142413"/>
                <a:gd name="connsiteY223" fmla="*/ 577133 h 1971675"/>
                <a:gd name="connsiteX224" fmla="*/ 2352 w 9142413"/>
                <a:gd name="connsiteY224" fmla="*/ 574778 h 1971675"/>
                <a:gd name="connsiteX225" fmla="*/ 0 w 9142413"/>
                <a:gd name="connsiteY225" fmla="*/ 570066 h 1971675"/>
                <a:gd name="connsiteX226" fmla="*/ 0 w 9142413"/>
                <a:gd name="connsiteY226" fmla="*/ 567711 h 1971675"/>
                <a:gd name="connsiteX227" fmla="*/ 0 w 9142413"/>
                <a:gd name="connsiteY227" fmla="*/ 560644 h 1971675"/>
                <a:gd name="connsiteX228" fmla="*/ 61153 w 9142413"/>
                <a:gd name="connsiteY228" fmla="*/ 0 h 1971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9142413" h="1971675">
                  <a:moveTo>
                    <a:pt x="61153" y="0"/>
                  </a:moveTo>
                  <a:cubicBezTo>
                    <a:pt x="61153" y="2356"/>
                    <a:pt x="61153" y="4712"/>
                    <a:pt x="61153" y="7067"/>
                  </a:cubicBezTo>
                  <a:cubicBezTo>
                    <a:pt x="61153" y="7067"/>
                    <a:pt x="61153" y="7067"/>
                    <a:pt x="61153" y="9423"/>
                  </a:cubicBezTo>
                  <a:cubicBezTo>
                    <a:pt x="61153" y="9423"/>
                    <a:pt x="61153" y="11778"/>
                    <a:pt x="63505" y="11778"/>
                  </a:cubicBezTo>
                  <a:cubicBezTo>
                    <a:pt x="63505" y="14134"/>
                    <a:pt x="63505" y="14134"/>
                    <a:pt x="63505" y="16490"/>
                  </a:cubicBezTo>
                  <a:cubicBezTo>
                    <a:pt x="63505" y="16490"/>
                    <a:pt x="63505" y="18845"/>
                    <a:pt x="63505" y="18845"/>
                  </a:cubicBezTo>
                  <a:cubicBezTo>
                    <a:pt x="65857" y="21201"/>
                    <a:pt x="65857" y="21201"/>
                    <a:pt x="65857" y="21201"/>
                  </a:cubicBezTo>
                  <a:cubicBezTo>
                    <a:pt x="65857" y="23557"/>
                    <a:pt x="65857" y="25912"/>
                    <a:pt x="68209" y="25912"/>
                  </a:cubicBezTo>
                  <a:cubicBezTo>
                    <a:pt x="68209" y="28268"/>
                    <a:pt x="68209" y="28268"/>
                    <a:pt x="70561" y="28268"/>
                  </a:cubicBezTo>
                  <a:cubicBezTo>
                    <a:pt x="70561" y="30624"/>
                    <a:pt x="70561" y="30624"/>
                    <a:pt x="72914" y="32979"/>
                  </a:cubicBezTo>
                  <a:cubicBezTo>
                    <a:pt x="72914" y="32979"/>
                    <a:pt x="72914" y="35335"/>
                    <a:pt x="75266" y="35335"/>
                  </a:cubicBezTo>
                  <a:cubicBezTo>
                    <a:pt x="75266" y="37691"/>
                    <a:pt x="75266" y="37691"/>
                    <a:pt x="77618" y="40046"/>
                  </a:cubicBezTo>
                  <a:cubicBezTo>
                    <a:pt x="77618" y="40046"/>
                    <a:pt x="79970" y="42402"/>
                    <a:pt x="79970" y="42402"/>
                  </a:cubicBezTo>
                  <a:cubicBezTo>
                    <a:pt x="82322" y="44758"/>
                    <a:pt x="82322" y="44758"/>
                    <a:pt x="82322" y="47113"/>
                  </a:cubicBezTo>
                  <a:cubicBezTo>
                    <a:pt x="84674" y="47113"/>
                    <a:pt x="84674" y="49469"/>
                    <a:pt x="87026" y="49469"/>
                  </a:cubicBezTo>
                  <a:cubicBezTo>
                    <a:pt x="89378" y="51824"/>
                    <a:pt x="89378" y="51824"/>
                    <a:pt x="91730" y="54180"/>
                  </a:cubicBezTo>
                  <a:cubicBezTo>
                    <a:pt x="91730" y="54180"/>
                    <a:pt x="94082" y="56536"/>
                    <a:pt x="94082" y="56536"/>
                  </a:cubicBezTo>
                  <a:cubicBezTo>
                    <a:pt x="96434" y="58891"/>
                    <a:pt x="98786" y="58891"/>
                    <a:pt x="98786" y="61247"/>
                  </a:cubicBezTo>
                  <a:cubicBezTo>
                    <a:pt x="101138" y="61247"/>
                    <a:pt x="103490" y="63603"/>
                    <a:pt x="103490" y="63603"/>
                  </a:cubicBezTo>
                  <a:cubicBezTo>
                    <a:pt x="105842" y="65958"/>
                    <a:pt x="108194" y="65958"/>
                    <a:pt x="108194" y="68314"/>
                  </a:cubicBezTo>
                  <a:cubicBezTo>
                    <a:pt x="110546" y="68314"/>
                    <a:pt x="112898" y="70670"/>
                    <a:pt x="115250" y="70670"/>
                  </a:cubicBezTo>
                  <a:cubicBezTo>
                    <a:pt x="115250" y="73025"/>
                    <a:pt x="117602" y="73025"/>
                    <a:pt x="119954" y="75381"/>
                  </a:cubicBezTo>
                  <a:cubicBezTo>
                    <a:pt x="122307" y="75381"/>
                    <a:pt x="124659" y="77737"/>
                    <a:pt x="124659" y="77737"/>
                  </a:cubicBezTo>
                  <a:cubicBezTo>
                    <a:pt x="127011" y="80092"/>
                    <a:pt x="129363" y="80092"/>
                    <a:pt x="131715" y="82448"/>
                  </a:cubicBezTo>
                  <a:cubicBezTo>
                    <a:pt x="134067" y="82448"/>
                    <a:pt x="136419" y="84803"/>
                    <a:pt x="138771" y="84803"/>
                  </a:cubicBezTo>
                  <a:cubicBezTo>
                    <a:pt x="141123" y="87159"/>
                    <a:pt x="143475" y="87159"/>
                    <a:pt x="145827" y="89515"/>
                  </a:cubicBezTo>
                  <a:cubicBezTo>
                    <a:pt x="145827" y="91870"/>
                    <a:pt x="148179" y="91870"/>
                    <a:pt x="150531" y="94226"/>
                  </a:cubicBezTo>
                  <a:cubicBezTo>
                    <a:pt x="152883" y="94226"/>
                    <a:pt x="155235" y="96582"/>
                    <a:pt x="159939" y="96582"/>
                  </a:cubicBezTo>
                  <a:cubicBezTo>
                    <a:pt x="162291" y="98937"/>
                    <a:pt x="164643" y="98937"/>
                    <a:pt x="166995" y="101293"/>
                  </a:cubicBezTo>
                  <a:cubicBezTo>
                    <a:pt x="169348" y="101293"/>
                    <a:pt x="171700" y="103649"/>
                    <a:pt x="174052" y="103649"/>
                  </a:cubicBezTo>
                  <a:cubicBezTo>
                    <a:pt x="176404" y="106004"/>
                    <a:pt x="178756" y="106004"/>
                    <a:pt x="181108" y="108360"/>
                  </a:cubicBezTo>
                  <a:cubicBezTo>
                    <a:pt x="185812" y="108360"/>
                    <a:pt x="188164" y="110716"/>
                    <a:pt x="192868" y="113071"/>
                  </a:cubicBezTo>
                  <a:cubicBezTo>
                    <a:pt x="192868" y="113071"/>
                    <a:pt x="192868" y="113071"/>
                    <a:pt x="3020031" y="1295605"/>
                  </a:cubicBezTo>
                  <a:cubicBezTo>
                    <a:pt x="3024735" y="1297961"/>
                    <a:pt x="3031791" y="1300316"/>
                    <a:pt x="3038847" y="1302672"/>
                  </a:cubicBezTo>
                  <a:cubicBezTo>
                    <a:pt x="3041199" y="1305028"/>
                    <a:pt x="3043551" y="1305028"/>
                    <a:pt x="3043551" y="1305028"/>
                  </a:cubicBezTo>
                  <a:cubicBezTo>
                    <a:pt x="3048255" y="1307383"/>
                    <a:pt x="3052959" y="1309739"/>
                    <a:pt x="3057663" y="1309739"/>
                  </a:cubicBezTo>
                  <a:cubicBezTo>
                    <a:pt x="3060015" y="1312095"/>
                    <a:pt x="3062367" y="1312095"/>
                    <a:pt x="3064719" y="1312095"/>
                  </a:cubicBezTo>
                  <a:cubicBezTo>
                    <a:pt x="3069424" y="1314450"/>
                    <a:pt x="3074128" y="1316806"/>
                    <a:pt x="3078832" y="1316806"/>
                  </a:cubicBezTo>
                  <a:cubicBezTo>
                    <a:pt x="3081184" y="1319161"/>
                    <a:pt x="3083536" y="1319161"/>
                    <a:pt x="3085888" y="1319161"/>
                  </a:cubicBezTo>
                  <a:cubicBezTo>
                    <a:pt x="3090592" y="1321517"/>
                    <a:pt x="3092944" y="1321517"/>
                    <a:pt x="3097648" y="1323873"/>
                  </a:cubicBezTo>
                  <a:cubicBezTo>
                    <a:pt x="3107056" y="1326228"/>
                    <a:pt x="3116465" y="1330940"/>
                    <a:pt x="3125873" y="1333295"/>
                  </a:cubicBezTo>
                  <a:cubicBezTo>
                    <a:pt x="3128225" y="1333295"/>
                    <a:pt x="3128225" y="1333295"/>
                    <a:pt x="3130577" y="1333295"/>
                  </a:cubicBezTo>
                  <a:cubicBezTo>
                    <a:pt x="3137633" y="1335651"/>
                    <a:pt x="3147041" y="1338007"/>
                    <a:pt x="3156449" y="1340362"/>
                  </a:cubicBezTo>
                  <a:cubicBezTo>
                    <a:pt x="3158801" y="1342718"/>
                    <a:pt x="3163506" y="1342718"/>
                    <a:pt x="3165858" y="1342718"/>
                  </a:cubicBezTo>
                  <a:cubicBezTo>
                    <a:pt x="3172914" y="1345074"/>
                    <a:pt x="3179970" y="1347429"/>
                    <a:pt x="3187026" y="1349785"/>
                  </a:cubicBezTo>
                  <a:cubicBezTo>
                    <a:pt x="3189378" y="1349785"/>
                    <a:pt x="3191730" y="1349785"/>
                    <a:pt x="3196434" y="1352141"/>
                  </a:cubicBezTo>
                  <a:cubicBezTo>
                    <a:pt x="3203490" y="1352141"/>
                    <a:pt x="3212899" y="1354496"/>
                    <a:pt x="3222307" y="1356852"/>
                  </a:cubicBezTo>
                  <a:cubicBezTo>
                    <a:pt x="3222307" y="1356852"/>
                    <a:pt x="3224659" y="1356852"/>
                    <a:pt x="3224659" y="1356852"/>
                  </a:cubicBezTo>
                  <a:cubicBezTo>
                    <a:pt x="3234067" y="1359207"/>
                    <a:pt x="3243475" y="1361563"/>
                    <a:pt x="3255235" y="1363919"/>
                  </a:cubicBezTo>
                  <a:cubicBezTo>
                    <a:pt x="3257587" y="1363919"/>
                    <a:pt x="3259940" y="1366274"/>
                    <a:pt x="3264644" y="1366274"/>
                  </a:cubicBezTo>
                  <a:cubicBezTo>
                    <a:pt x="3269348" y="1366274"/>
                    <a:pt x="3276404" y="1368630"/>
                    <a:pt x="3283460" y="1370986"/>
                  </a:cubicBezTo>
                  <a:cubicBezTo>
                    <a:pt x="3288164" y="1370986"/>
                    <a:pt x="3292868" y="1370986"/>
                    <a:pt x="3295220" y="1373341"/>
                  </a:cubicBezTo>
                  <a:cubicBezTo>
                    <a:pt x="3302276" y="1373341"/>
                    <a:pt x="3309333" y="1375697"/>
                    <a:pt x="3316389" y="1375697"/>
                  </a:cubicBezTo>
                  <a:cubicBezTo>
                    <a:pt x="3321093" y="1375697"/>
                    <a:pt x="3323445" y="1378053"/>
                    <a:pt x="3325797" y="1378053"/>
                  </a:cubicBezTo>
                  <a:cubicBezTo>
                    <a:pt x="3335205" y="1380408"/>
                    <a:pt x="3344613" y="1380408"/>
                    <a:pt x="3351669" y="1382764"/>
                  </a:cubicBezTo>
                  <a:cubicBezTo>
                    <a:pt x="3354021" y="1382764"/>
                    <a:pt x="3356374" y="1382764"/>
                    <a:pt x="3358726" y="1382764"/>
                  </a:cubicBezTo>
                  <a:cubicBezTo>
                    <a:pt x="3368134" y="1385120"/>
                    <a:pt x="3379894" y="1385120"/>
                    <a:pt x="3389302" y="1387475"/>
                  </a:cubicBezTo>
                  <a:cubicBezTo>
                    <a:pt x="3391654" y="1387475"/>
                    <a:pt x="3394006" y="1387475"/>
                    <a:pt x="3396358" y="1387475"/>
                  </a:cubicBezTo>
                  <a:cubicBezTo>
                    <a:pt x="3405767" y="1389831"/>
                    <a:pt x="3415175" y="1389831"/>
                    <a:pt x="3422231" y="1392186"/>
                  </a:cubicBezTo>
                  <a:cubicBezTo>
                    <a:pt x="3426935" y="1392186"/>
                    <a:pt x="3429287" y="1392186"/>
                    <a:pt x="3431639" y="1392186"/>
                  </a:cubicBezTo>
                  <a:cubicBezTo>
                    <a:pt x="3441047" y="1394542"/>
                    <a:pt x="3448103" y="1394542"/>
                    <a:pt x="3457512" y="1396898"/>
                  </a:cubicBezTo>
                  <a:cubicBezTo>
                    <a:pt x="3459864" y="1396898"/>
                    <a:pt x="3462216" y="1396898"/>
                    <a:pt x="3466920" y="1396898"/>
                  </a:cubicBezTo>
                  <a:cubicBezTo>
                    <a:pt x="3476328" y="1399253"/>
                    <a:pt x="3488088" y="1399253"/>
                    <a:pt x="3499848" y="1399253"/>
                  </a:cubicBezTo>
                  <a:cubicBezTo>
                    <a:pt x="3513961" y="1401609"/>
                    <a:pt x="3525721" y="1401609"/>
                    <a:pt x="3537481" y="1403965"/>
                  </a:cubicBezTo>
                  <a:cubicBezTo>
                    <a:pt x="3539833" y="1403965"/>
                    <a:pt x="3544537" y="1403965"/>
                    <a:pt x="3546889" y="1403965"/>
                  </a:cubicBezTo>
                  <a:cubicBezTo>
                    <a:pt x="3563354" y="1406320"/>
                    <a:pt x="3582170" y="1406320"/>
                    <a:pt x="3600987" y="1406320"/>
                  </a:cubicBezTo>
                  <a:cubicBezTo>
                    <a:pt x="3603339" y="1406320"/>
                    <a:pt x="3605691" y="1408676"/>
                    <a:pt x="3605691" y="1408676"/>
                  </a:cubicBezTo>
                  <a:cubicBezTo>
                    <a:pt x="3617451" y="1408676"/>
                    <a:pt x="3626859" y="1408676"/>
                    <a:pt x="3636267" y="1408676"/>
                  </a:cubicBezTo>
                  <a:cubicBezTo>
                    <a:pt x="3638619" y="1408676"/>
                    <a:pt x="3638619" y="1408676"/>
                    <a:pt x="3638619" y="1408676"/>
                  </a:cubicBezTo>
                  <a:cubicBezTo>
                    <a:pt x="3650380" y="1408676"/>
                    <a:pt x="3662140" y="1408676"/>
                    <a:pt x="3671548" y="1408676"/>
                  </a:cubicBezTo>
                  <a:cubicBezTo>
                    <a:pt x="3673900" y="1408676"/>
                    <a:pt x="3678604" y="1408676"/>
                    <a:pt x="3680956" y="1408676"/>
                  </a:cubicBezTo>
                  <a:cubicBezTo>
                    <a:pt x="3688012" y="1408676"/>
                    <a:pt x="3695069" y="1408676"/>
                    <a:pt x="3704477" y="1408676"/>
                  </a:cubicBezTo>
                  <a:cubicBezTo>
                    <a:pt x="3706829" y="1408676"/>
                    <a:pt x="3711533" y="1408676"/>
                    <a:pt x="3713885" y="1408676"/>
                  </a:cubicBezTo>
                  <a:cubicBezTo>
                    <a:pt x="3720941" y="1408676"/>
                    <a:pt x="3730349" y="1408676"/>
                    <a:pt x="3737405" y="1408676"/>
                  </a:cubicBezTo>
                  <a:cubicBezTo>
                    <a:pt x="3739757" y="1408676"/>
                    <a:pt x="3742109" y="1408676"/>
                    <a:pt x="3744462" y="1408676"/>
                  </a:cubicBezTo>
                  <a:cubicBezTo>
                    <a:pt x="3756222" y="1408676"/>
                    <a:pt x="3767982" y="1408676"/>
                    <a:pt x="3779742" y="1408676"/>
                  </a:cubicBezTo>
                  <a:cubicBezTo>
                    <a:pt x="3782094" y="1406320"/>
                    <a:pt x="3784446" y="1406320"/>
                    <a:pt x="3789150" y="1406320"/>
                  </a:cubicBezTo>
                  <a:cubicBezTo>
                    <a:pt x="3800911" y="1406320"/>
                    <a:pt x="3812671" y="1406320"/>
                    <a:pt x="3824431" y="1403965"/>
                  </a:cubicBezTo>
                  <a:cubicBezTo>
                    <a:pt x="3831487" y="1403965"/>
                    <a:pt x="3838543" y="1403965"/>
                    <a:pt x="3847952" y="1401609"/>
                  </a:cubicBezTo>
                  <a:cubicBezTo>
                    <a:pt x="3847952" y="1401609"/>
                    <a:pt x="3847952" y="1401609"/>
                    <a:pt x="8923672" y="866878"/>
                  </a:cubicBezTo>
                  <a:cubicBezTo>
                    <a:pt x="8933081" y="866878"/>
                    <a:pt x="8942489" y="866878"/>
                    <a:pt x="8951897" y="864522"/>
                  </a:cubicBezTo>
                  <a:cubicBezTo>
                    <a:pt x="8958953" y="864522"/>
                    <a:pt x="8966009" y="862166"/>
                    <a:pt x="8973065" y="862166"/>
                  </a:cubicBezTo>
                  <a:cubicBezTo>
                    <a:pt x="8975418" y="862166"/>
                    <a:pt x="8975418" y="862166"/>
                    <a:pt x="8977770" y="859811"/>
                  </a:cubicBezTo>
                  <a:cubicBezTo>
                    <a:pt x="8982474" y="859811"/>
                    <a:pt x="8989530" y="859811"/>
                    <a:pt x="8994234" y="857455"/>
                  </a:cubicBezTo>
                  <a:cubicBezTo>
                    <a:pt x="8996586" y="857455"/>
                    <a:pt x="8996586" y="857455"/>
                    <a:pt x="8998938" y="857455"/>
                  </a:cubicBezTo>
                  <a:cubicBezTo>
                    <a:pt x="9003642" y="855099"/>
                    <a:pt x="9008346" y="855099"/>
                    <a:pt x="9013050" y="855099"/>
                  </a:cubicBezTo>
                  <a:cubicBezTo>
                    <a:pt x="9015402" y="852744"/>
                    <a:pt x="9015402" y="852744"/>
                    <a:pt x="9017754" y="852744"/>
                  </a:cubicBezTo>
                  <a:cubicBezTo>
                    <a:pt x="9022459" y="852744"/>
                    <a:pt x="9029515" y="850388"/>
                    <a:pt x="9034219" y="850388"/>
                  </a:cubicBezTo>
                  <a:cubicBezTo>
                    <a:pt x="9036571" y="848032"/>
                    <a:pt x="9036571" y="848032"/>
                    <a:pt x="9038923" y="848032"/>
                  </a:cubicBezTo>
                  <a:cubicBezTo>
                    <a:pt x="9043627" y="845677"/>
                    <a:pt x="9048331" y="845677"/>
                    <a:pt x="9053035" y="843321"/>
                  </a:cubicBezTo>
                  <a:cubicBezTo>
                    <a:pt x="9060091" y="840966"/>
                    <a:pt x="9064795" y="840966"/>
                    <a:pt x="9067147" y="838610"/>
                  </a:cubicBezTo>
                  <a:cubicBezTo>
                    <a:pt x="9069499" y="838610"/>
                    <a:pt x="9069499" y="838610"/>
                    <a:pt x="9069499" y="838610"/>
                  </a:cubicBezTo>
                  <a:cubicBezTo>
                    <a:pt x="9074204" y="836254"/>
                    <a:pt x="9078908" y="836254"/>
                    <a:pt x="9081260" y="833899"/>
                  </a:cubicBezTo>
                  <a:cubicBezTo>
                    <a:pt x="9085964" y="831543"/>
                    <a:pt x="9088316" y="831543"/>
                    <a:pt x="9090668" y="829187"/>
                  </a:cubicBezTo>
                  <a:cubicBezTo>
                    <a:pt x="9093020" y="829187"/>
                    <a:pt x="9095372" y="826832"/>
                    <a:pt x="9095372" y="826832"/>
                  </a:cubicBezTo>
                  <a:cubicBezTo>
                    <a:pt x="9100076" y="824476"/>
                    <a:pt x="9104780" y="822120"/>
                    <a:pt x="9107132" y="819765"/>
                  </a:cubicBezTo>
                  <a:cubicBezTo>
                    <a:pt x="9107132" y="819765"/>
                    <a:pt x="9107132" y="819765"/>
                    <a:pt x="9109484" y="819765"/>
                  </a:cubicBezTo>
                  <a:cubicBezTo>
                    <a:pt x="9111836" y="817409"/>
                    <a:pt x="9116540" y="815053"/>
                    <a:pt x="9118893" y="812698"/>
                  </a:cubicBezTo>
                  <a:cubicBezTo>
                    <a:pt x="9121245" y="810342"/>
                    <a:pt x="9123597" y="810342"/>
                    <a:pt x="9125949" y="807987"/>
                  </a:cubicBezTo>
                  <a:cubicBezTo>
                    <a:pt x="9125949" y="807987"/>
                    <a:pt x="9125949" y="805631"/>
                    <a:pt x="9125949" y="805631"/>
                  </a:cubicBezTo>
                  <a:cubicBezTo>
                    <a:pt x="9128301" y="803275"/>
                    <a:pt x="9130653" y="803275"/>
                    <a:pt x="9133005" y="800920"/>
                  </a:cubicBezTo>
                  <a:cubicBezTo>
                    <a:pt x="9133005" y="800920"/>
                    <a:pt x="9133005" y="798564"/>
                    <a:pt x="9133005" y="798564"/>
                  </a:cubicBezTo>
                  <a:cubicBezTo>
                    <a:pt x="9135357" y="796208"/>
                    <a:pt x="9135357" y="796208"/>
                    <a:pt x="9137709" y="793853"/>
                  </a:cubicBezTo>
                  <a:cubicBezTo>
                    <a:pt x="9137709" y="793853"/>
                    <a:pt x="9137709" y="791497"/>
                    <a:pt x="9137709" y="791497"/>
                  </a:cubicBezTo>
                  <a:cubicBezTo>
                    <a:pt x="9140061" y="789141"/>
                    <a:pt x="9140061" y="786786"/>
                    <a:pt x="9140061" y="784430"/>
                  </a:cubicBezTo>
                  <a:cubicBezTo>
                    <a:pt x="9142413" y="782074"/>
                    <a:pt x="9142413" y="779719"/>
                    <a:pt x="9142413" y="777363"/>
                  </a:cubicBezTo>
                  <a:cubicBezTo>
                    <a:pt x="9121245" y="963459"/>
                    <a:pt x="9102428" y="1151911"/>
                    <a:pt x="9081260" y="1338007"/>
                  </a:cubicBezTo>
                  <a:cubicBezTo>
                    <a:pt x="9081260" y="1340362"/>
                    <a:pt x="9081260" y="1342718"/>
                    <a:pt x="9078908" y="1345074"/>
                  </a:cubicBezTo>
                  <a:cubicBezTo>
                    <a:pt x="9078908" y="1347429"/>
                    <a:pt x="9078908" y="1347429"/>
                    <a:pt x="9078908" y="1347429"/>
                  </a:cubicBezTo>
                  <a:cubicBezTo>
                    <a:pt x="9078908" y="1349785"/>
                    <a:pt x="9076556" y="1352141"/>
                    <a:pt x="9076556" y="1354496"/>
                  </a:cubicBezTo>
                  <a:cubicBezTo>
                    <a:pt x="9074204" y="1356852"/>
                    <a:pt x="9074204" y="1356852"/>
                    <a:pt x="9074204" y="1356852"/>
                  </a:cubicBezTo>
                  <a:cubicBezTo>
                    <a:pt x="9074204" y="1359207"/>
                    <a:pt x="9071852" y="1359207"/>
                    <a:pt x="9071852" y="1361563"/>
                  </a:cubicBezTo>
                  <a:cubicBezTo>
                    <a:pt x="9069499" y="1363919"/>
                    <a:pt x="9069499" y="1363919"/>
                    <a:pt x="9067147" y="1366274"/>
                  </a:cubicBezTo>
                  <a:cubicBezTo>
                    <a:pt x="9067147" y="1366274"/>
                    <a:pt x="9067147" y="1368630"/>
                    <a:pt x="9064795" y="1368630"/>
                  </a:cubicBezTo>
                  <a:cubicBezTo>
                    <a:pt x="9062443" y="1370986"/>
                    <a:pt x="9060091" y="1373341"/>
                    <a:pt x="9057739" y="1375697"/>
                  </a:cubicBezTo>
                  <a:cubicBezTo>
                    <a:pt x="9055387" y="1378053"/>
                    <a:pt x="9050683" y="1380408"/>
                    <a:pt x="9045979" y="1382764"/>
                  </a:cubicBezTo>
                  <a:cubicBezTo>
                    <a:pt x="9043627" y="1385120"/>
                    <a:pt x="9038923" y="1387475"/>
                    <a:pt x="9034219" y="1389831"/>
                  </a:cubicBezTo>
                  <a:cubicBezTo>
                    <a:pt x="9034219" y="1389831"/>
                    <a:pt x="9031867" y="1389831"/>
                    <a:pt x="9029515" y="1392186"/>
                  </a:cubicBezTo>
                  <a:cubicBezTo>
                    <a:pt x="9027163" y="1392186"/>
                    <a:pt x="9024811" y="1394542"/>
                    <a:pt x="9020106" y="1394542"/>
                  </a:cubicBezTo>
                  <a:cubicBezTo>
                    <a:pt x="9020106" y="1394542"/>
                    <a:pt x="9020106" y="1396898"/>
                    <a:pt x="9020106" y="1396898"/>
                  </a:cubicBezTo>
                  <a:cubicBezTo>
                    <a:pt x="9015402" y="1396898"/>
                    <a:pt x="9013050" y="1399253"/>
                    <a:pt x="9008346" y="1399253"/>
                  </a:cubicBezTo>
                  <a:cubicBezTo>
                    <a:pt x="9008346" y="1399253"/>
                    <a:pt x="9008346" y="1401609"/>
                    <a:pt x="9005994" y="1401609"/>
                  </a:cubicBezTo>
                  <a:cubicBezTo>
                    <a:pt x="9005994" y="1401609"/>
                    <a:pt x="9003642" y="1401609"/>
                    <a:pt x="9001290" y="1401609"/>
                  </a:cubicBezTo>
                  <a:cubicBezTo>
                    <a:pt x="8998938" y="1403965"/>
                    <a:pt x="8996586" y="1403965"/>
                    <a:pt x="8991882" y="1406320"/>
                  </a:cubicBezTo>
                  <a:cubicBezTo>
                    <a:pt x="8989530" y="1406320"/>
                    <a:pt x="8984826" y="1408676"/>
                    <a:pt x="8982474" y="1408676"/>
                  </a:cubicBezTo>
                  <a:cubicBezTo>
                    <a:pt x="8980122" y="1408676"/>
                    <a:pt x="8977770" y="1408676"/>
                    <a:pt x="8977770" y="1411032"/>
                  </a:cubicBezTo>
                  <a:cubicBezTo>
                    <a:pt x="8975418" y="1411032"/>
                    <a:pt x="8975418" y="1411032"/>
                    <a:pt x="8973065" y="1411032"/>
                  </a:cubicBezTo>
                  <a:cubicBezTo>
                    <a:pt x="8968361" y="1413387"/>
                    <a:pt x="8963657" y="1413387"/>
                    <a:pt x="8956601" y="1415743"/>
                  </a:cubicBezTo>
                  <a:cubicBezTo>
                    <a:pt x="8954249" y="1415743"/>
                    <a:pt x="8954249" y="1415743"/>
                    <a:pt x="8951897" y="1415743"/>
                  </a:cubicBezTo>
                  <a:cubicBezTo>
                    <a:pt x="8947193" y="1418099"/>
                    <a:pt x="8942489" y="1418099"/>
                    <a:pt x="8937785" y="1418099"/>
                  </a:cubicBezTo>
                  <a:cubicBezTo>
                    <a:pt x="8935433" y="1420454"/>
                    <a:pt x="8933081" y="1420454"/>
                    <a:pt x="8933081" y="1420454"/>
                  </a:cubicBezTo>
                  <a:cubicBezTo>
                    <a:pt x="8930729" y="1420454"/>
                    <a:pt x="8930729" y="1420454"/>
                    <a:pt x="8928377" y="1420454"/>
                  </a:cubicBezTo>
                  <a:cubicBezTo>
                    <a:pt x="8926025" y="1420454"/>
                    <a:pt x="8921320" y="1422810"/>
                    <a:pt x="8916616" y="1422810"/>
                  </a:cubicBezTo>
                  <a:cubicBezTo>
                    <a:pt x="8914264" y="1422810"/>
                    <a:pt x="8914264" y="1422810"/>
                    <a:pt x="8911912" y="1422810"/>
                  </a:cubicBezTo>
                  <a:cubicBezTo>
                    <a:pt x="8904856" y="1425166"/>
                    <a:pt x="8897800" y="1425166"/>
                    <a:pt x="8890744" y="1427521"/>
                  </a:cubicBezTo>
                  <a:cubicBezTo>
                    <a:pt x="8881336" y="1427521"/>
                    <a:pt x="8871927" y="1429877"/>
                    <a:pt x="8862519" y="1429877"/>
                  </a:cubicBezTo>
                  <a:cubicBezTo>
                    <a:pt x="8862519" y="1429877"/>
                    <a:pt x="8862519" y="1429877"/>
                    <a:pt x="3786798" y="1964608"/>
                  </a:cubicBezTo>
                  <a:cubicBezTo>
                    <a:pt x="3767982" y="1966964"/>
                    <a:pt x="3746814" y="1966964"/>
                    <a:pt x="3727997" y="1969320"/>
                  </a:cubicBezTo>
                  <a:cubicBezTo>
                    <a:pt x="3723293" y="1969320"/>
                    <a:pt x="3720941" y="1969320"/>
                    <a:pt x="3718589" y="1969320"/>
                  </a:cubicBezTo>
                  <a:cubicBezTo>
                    <a:pt x="3706829" y="1969320"/>
                    <a:pt x="3695069" y="1971675"/>
                    <a:pt x="3683308" y="1971675"/>
                  </a:cubicBezTo>
                  <a:cubicBezTo>
                    <a:pt x="3683308" y="1971675"/>
                    <a:pt x="3683308" y="1971675"/>
                    <a:pt x="3680956" y="1971675"/>
                  </a:cubicBezTo>
                  <a:cubicBezTo>
                    <a:pt x="3680956" y="1971675"/>
                    <a:pt x="3678604" y="1971675"/>
                    <a:pt x="3676252" y="1971675"/>
                  </a:cubicBezTo>
                  <a:cubicBezTo>
                    <a:pt x="3669196" y="1971675"/>
                    <a:pt x="3659788" y="1971675"/>
                    <a:pt x="3652732" y="1971675"/>
                  </a:cubicBezTo>
                  <a:cubicBezTo>
                    <a:pt x="3650380" y="1971675"/>
                    <a:pt x="3645675" y="1971675"/>
                    <a:pt x="3643323" y="1971675"/>
                  </a:cubicBezTo>
                  <a:cubicBezTo>
                    <a:pt x="3633915" y="1971675"/>
                    <a:pt x="3626859" y="1971675"/>
                    <a:pt x="3619803" y="1971675"/>
                  </a:cubicBezTo>
                  <a:cubicBezTo>
                    <a:pt x="3617451" y="1971675"/>
                    <a:pt x="3612747" y="1971675"/>
                    <a:pt x="3610395" y="1971675"/>
                  </a:cubicBezTo>
                  <a:cubicBezTo>
                    <a:pt x="3598635" y="1971675"/>
                    <a:pt x="3589226" y="1971675"/>
                    <a:pt x="3577466" y="1971675"/>
                  </a:cubicBezTo>
                  <a:cubicBezTo>
                    <a:pt x="3577466" y="1971675"/>
                    <a:pt x="3577466" y="1971675"/>
                    <a:pt x="3575114" y="1971675"/>
                  </a:cubicBezTo>
                  <a:cubicBezTo>
                    <a:pt x="3565706" y="1969320"/>
                    <a:pt x="3556298" y="1969320"/>
                    <a:pt x="3546889" y="1969320"/>
                  </a:cubicBezTo>
                  <a:cubicBezTo>
                    <a:pt x="3544537" y="1969320"/>
                    <a:pt x="3542185" y="1969320"/>
                    <a:pt x="3542185" y="1969320"/>
                  </a:cubicBezTo>
                  <a:cubicBezTo>
                    <a:pt x="3539833" y="1969320"/>
                    <a:pt x="3539833" y="1969320"/>
                    <a:pt x="3539833" y="1969320"/>
                  </a:cubicBezTo>
                  <a:cubicBezTo>
                    <a:pt x="3521017" y="1969320"/>
                    <a:pt x="3502201" y="1966964"/>
                    <a:pt x="3485736" y="1966964"/>
                  </a:cubicBezTo>
                  <a:cubicBezTo>
                    <a:pt x="3483384" y="1966964"/>
                    <a:pt x="3483384" y="1966964"/>
                    <a:pt x="3481032" y="1966964"/>
                  </a:cubicBezTo>
                  <a:cubicBezTo>
                    <a:pt x="3481032" y="1964608"/>
                    <a:pt x="3478680" y="1964608"/>
                    <a:pt x="3476328" y="1964608"/>
                  </a:cubicBezTo>
                  <a:cubicBezTo>
                    <a:pt x="3452808" y="1964608"/>
                    <a:pt x="3429287" y="1962253"/>
                    <a:pt x="3405767" y="1959897"/>
                  </a:cubicBezTo>
                  <a:cubicBezTo>
                    <a:pt x="3403414" y="1957541"/>
                    <a:pt x="3403414" y="1957541"/>
                    <a:pt x="3401062" y="1957541"/>
                  </a:cubicBezTo>
                  <a:cubicBezTo>
                    <a:pt x="3398710" y="1957541"/>
                    <a:pt x="3396358" y="1957541"/>
                    <a:pt x="3394006" y="1957541"/>
                  </a:cubicBezTo>
                  <a:cubicBezTo>
                    <a:pt x="3386950" y="1957541"/>
                    <a:pt x="3379894" y="1955186"/>
                    <a:pt x="3370486" y="1955186"/>
                  </a:cubicBezTo>
                  <a:cubicBezTo>
                    <a:pt x="3370486" y="1955186"/>
                    <a:pt x="3368134" y="1955186"/>
                    <a:pt x="3365782" y="1955186"/>
                  </a:cubicBezTo>
                  <a:cubicBezTo>
                    <a:pt x="3363430" y="1955186"/>
                    <a:pt x="3363430" y="1952830"/>
                    <a:pt x="3361078" y="1952830"/>
                  </a:cubicBezTo>
                  <a:cubicBezTo>
                    <a:pt x="3354021" y="1952830"/>
                    <a:pt x="3344613" y="1950474"/>
                    <a:pt x="3337557" y="1950474"/>
                  </a:cubicBezTo>
                  <a:cubicBezTo>
                    <a:pt x="3335205" y="1950474"/>
                    <a:pt x="3332853" y="1950474"/>
                    <a:pt x="3330501" y="1950474"/>
                  </a:cubicBezTo>
                  <a:cubicBezTo>
                    <a:pt x="3330501" y="1950474"/>
                    <a:pt x="3330501" y="1950474"/>
                    <a:pt x="3328149" y="1950474"/>
                  </a:cubicBezTo>
                  <a:cubicBezTo>
                    <a:pt x="3318741" y="1948119"/>
                    <a:pt x="3306980" y="1945763"/>
                    <a:pt x="3297572" y="1945763"/>
                  </a:cubicBezTo>
                  <a:cubicBezTo>
                    <a:pt x="3297572" y="1945763"/>
                    <a:pt x="3295220" y="1945763"/>
                    <a:pt x="3295220" y="1945763"/>
                  </a:cubicBezTo>
                  <a:cubicBezTo>
                    <a:pt x="3295220" y="1943407"/>
                    <a:pt x="3292868" y="1943407"/>
                    <a:pt x="3290516" y="1943407"/>
                  </a:cubicBezTo>
                  <a:cubicBezTo>
                    <a:pt x="3283460" y="1943407"/>
                    <a:pt x="3274052" y="1941052"/>
                    <a:pt x="3264644" y="1938696"/>
                  </a:cubicBezTo>
                  <a:cubicBezTo>
                    <a:pt x="3264644" y="1938696"/>
                    <a:pt x="3262292" y="1938696"/>
                    <a:pt x="3262292" y="1938696"/>
                  </a:cubicBezTo>
                  <a:cubicBezTo>
                    <a:pt x="3259940" y="1938696"/>
                    <a:pt x="3257587" y="1938696"/>
                    <a:pt x="3255235" y="1938696"/>
                  </a:cubicBezTo>
                  <a:cubicBezTo>
                    <a:pt x="3248179" y="1936341"/>
                    <a:pt x="3241123" y="1936341"/>
                    <a:pt x="3234067" y="1933985"/>
                  </a:cubicBezTo>
                  <a:cubicBezTo>
                    <a:pt x="3231715" y="1933985"/>
                    <a:pt x="3229363" y="1933985"/>
                    <a:pt x="3229363" y="1933985"/>
                  </a:cubicBezTo>
                  <a:cubicBezTo>
                    <a:pt x="3227011" y="1931629"/>
                    <a:pt x="3224659" y="1931629"/>
                    <a:pt x="3222307" y="1931629"/>
                  </a:cubicBezTo>
                  <a:cubicBezTo>
                    <a:pt x="3215251" y="1931629"/>
                    <a:pt x="3210546" y="1929274"/>
                    <a:pt x="3203490" y="1926918"/>
                  </a:cubicBezTo>
                  <a:cubicBezTo>
                    <a:pt x="3201138" y="1926918"/>
                    <a:pt x="3198786" y="1926918"/>
                    <a:pt x="3196434" y="1926918"/>
                  </a:cubicBezTo>
                  <a:cubicBezTo>
                    <a:pt x="3194082" y="1926918"/>
                    <a:pt x="3194082" y="1926918"/>
                    <a:pt x="3194082" y="1926918"/>
                  </a:cubicBezTo>
                  <a:cubicBezTo>
                    <a:pt x="3182322" y="1924562"/>
                    <a:pt x="3172914" y="1922207"/>
                    <a:pt x="3163506" y="1919851"/>
                  </a:cubicBezTo>
                  <a:cubicBezTo>
                    <a:pt x="3161153" y="1919851"/>
                    <a:pt x="3161153" y="1919851"/>
                    <a:pt x="3158801" y="1919851"/>
                  </a:cubicBezTo>
                  <a:cubicBezTo>
                    <a:pt x="3151745" y="1917495"/>
                    <a:pt x="3142337" y="1915140"/>
                    <a:pt x="3135281" y="1912784"/>
                  </a:cubicBezTo>
                  <a:cubicBezTo>
                    <a:pt x="3132929" y="1912784"/>
                    <a:pt x="3132929" y="1912784"/>
                    <a:pt x="3130577" y="1912784"/>
                  </a:cubicBezTo>
                  <a:cubicBezTo>
                    <a:pt x="3128225" y="1910428"/>
                    <a:pt x="3125873" y="1910428"/>
                    <a:pt x="3125873" y="1910428"/>
                  </a:cubicBezTo>
                  <a:cubicBezTo>
                    <a:pt x="3118817" y="1908073"/>
                    <a:pt x="3111760" y="1908073"/>
                    <a:pt x="3104704" y="1905717"/>
                  </a:cubicBezTo>
                  <a:cubicBezTo>
                    <a:pt x="3102352" y="1905717"/>
                    <a:pt x="3100000" y="1903361"/>
                    <a:pt x="3100000" y="1903361"/>
                  </a:cubicBezTo>
                  <a:cubicBezTo>
                    <a:pt x="3097648" y="1903361"/>
                    <a:pt x="3097648" y="1903361"/>
                    <a:pt x="3095296" y="1903361"/>
                  </a:cubicBezTo>
                  <a:cubicBezTo>
                    <a:pt x="3085888" y="1901006"/>
                    <a:pt x="3076480" y="1898650"/>
                    <a:pt x="3069424" y="1896295"/>
                  </a:cubicBezTo>
                  <a:cubicBezTo>
                    <a:pt x="3067072" y="1896295"/>
                    <a:pt x="3067072" y="1893939"/>
                    <a:pt x="3067072" y="1893939"/>
                  </a:cubicBezTo>
                  <a:cubicBezTo>
                    <a:pt x="3067072" y="1893939"/>
                    <a:pt x="3064719" y="1893939"/>
                    <a:pt x="3064719" y="1893939"/>
                  </a:cubicBezTo>
                  <a:cubicBezTo>
                    <a:pt x="3055311" y="1891583"/>
                    <a:pt x="3045903" y="1889228"/>
                    <a:pt x="3036495" y="1884516"/>
                  </a:cubicBezTo>
                  <a:cubicBezTo>
                    <a:pt x="3034143" y="1884516"/>
                    <a:pt x="3034143" y="1884516"/>
                    <a:pt x="3031791" y="1884516"/>
                  </a:cubicBezTo>
                  <a:cubicBezTo>
                    <a:pt x="3029439" y="1884516"/>
                    <a:pt x="3027087" y="1882161"/>
                    <a:pt x="3024735" y="1882161"/>
                  </a:cubicBezTo>
                  <a:cubicBezTo>
                    <a:pt x="3022383" y="1882161"/>
                    <a:pt x="3020031" y="1879805"/>
                    <a:pt x="3017679" y="1879805"/>
                  </a:cubicBezTo>
                  <a:cubicBezTo>
                    <a:pt x="3012974" y="1877449"/>
                    <a:pt x="3008270" y="1875094"/>
                    <a:pt x="3003566" y="1875094"/>
                  </a:cubicBezTo>
                  <a:cubicBezTo>
                    <a:pt x="3001214" y="1872738"/>
                    <a:pt x="2998862" y="1872738"/>
                    <a:pt x="2996510" y="1872738"/>
                  </a:cubicBezTo>
                  <a:cubicBezTo>
                    <a:pt x="2991806" y="1870382"/>
                    <a:pt x="2987102" y="1868027"/>
                    <a:pt x="2984750" y="1868027"/>
                  </a:cubicBezTo>
                  <a:cubicBezTo>
                    <a:pt x="2982398" y="1865671"/>
                    <a:pt x="2980046" y="1865671"/>
                    <a:pt x="2977694" y="1865671"/>
                  </a:cubicBezTo>
                  <a:cubicBezTo>
                    <a:pt x="2970638" y="1863316"/>
                    <a:pt x="2963581" y="1860960"/>
                    <a:pt x="2958877" y="1856249"/>
                  </a:cubicBezTo>
                  <a:cubicBezTo>
                    <a:pt x="2958877" y="1856249"/>
                    <a:pt x="2958877" y="1856249"/>
                    <a:pt x="131715" y="673715"/>
                  </a:cubicBezTo>
                  <a:cubicBezTo>
                    <a:pt x="129363" y="673715"/>
                    <a:pt x="129363" y="673715"/>
                    <a:pt x="127011" y="671359"/>
                  </a:cubicBezTo>
                  <a:cubicBezTo>
                    <a:pt x="124659" y="671359"/>
                    <a:pt x="122307" y="669003"/>
                    <a:pt x="119954" y="669003"/>
                  </a:cubicBezTo>
                  <a:cubicBezTo>
                    <a:pt x="117602" y="669003"/>
                    <a:pt x="115250" y="666648"/>
                    <a:pt x="112898" y="666648"/>
                  </a:cubicBezTo>
                  <a:cubicBezTo>
                    <a:pt x="110546" y="664292"/>
                    <a:pt x="108194" y="664292"/>
                    <a:pt x="105842" y="661937"/>
                  </a:cubicBezTo>
                  <a:cubicBezTo>
                    <a:pt x="103490" y="661937"/>
                    <a:pt x="101138" y="659581"/>
                    <a:pt x="98786" y="659581"/>
                  </a:cubicBezTo>
                  <a:cubicBezTo>
                    <a:pt x="94082" y="657225"/>
                    <a:pt x="91730" y="657225"/>
                    <a:pt x="89378" y="654870"/>
                  </a:cubicBezTo>
                  <a:cubicBezTo>
                    <a:pt x="87026" y="652514"/>
                    <a:pt x="84674" y="652514"/>
                    <a:pt x="84674" y="652514"/>
                  </a:cubicBezTo>
                  <a:cubicBezTo>
                    <a:pt x="82322" y="650158"/>
                    <a:pt x="79970" y="647803"/>
                    <a:pt x="77618" y="647803"/>
                  </a:cubicBezTo>
                  <a:cubicBezTo>
                    <a:pt x="75266" y="645447"/>
                    <a:pt x="72914" y="645447"/>
                    <a:pt x="70561" y="643091"/>
                  </a:cubicBezTo>
                  <a:cubicBezTo>
                    <a:pt x="68209" y="643091"/>
                    <a:pt x="65857" y="640736"/>
                    <a:pt x="63505" y="640736"/>
                  </a:cubicBezTo>
                  <a:cubicBezTo>
                    <a:pt x="63505" y="638380"/>
                    <a:pt x="61153" y="638380"/>
                    <a:pt x="58801" y="636024"/>
                  </a:cubicBezTo>
                  <a:cubicBezTo>
                    <a:pt x="56449" y="636024"/>
                    <a:pt x="54097" y="633669"/>
                    <a:pt x="51745" y="633669"/>
                  </a:cubicBezTo>
                  <a:cubicBezTo>
                    <a:pt x="51745" y="631313"/>
                    <a:pt x="49393" y="631313"/>
                    <a:pt x="47041" y="628957"/>
                  </a:cubicBezTo>
                  <a:cubicBezTo>
                    <a:pt x="47041" y="628957"/>
                    <a:pt x="44689" y="626602"/>
                    <a:pt x="42337" y="626602"/>
                  </a:cubicBezTo>
                  <a:cubicBezTo>
                    <a:pt x="42337" y="624246"/>
                    <a:pt x="39985" y="624246"/>
                    <a:pt x="37633" y="621891"/>
                  </a:cubicBezTo>
                  <a:cubicBezTo>
                    <a:pt x="37633" y="621891"/>
                    <a:pt x="35281" y="619535"/>
                    <a:pt x="32929" y="619535"/>
                  </a:cubicBezTo>
                  <a:cubicBezTo>
                    <a:pt x="32929" y="617179"/>
                    <a:pt x="30577" y="617179"/>
                    <a:pt x="30577" y="614824"/>
                  </a:cubicBezTo>
                  <a:cubicBezTo>
                    <a:pt x="28225" y="614824"/>
                    <a:pt x="25873" y="612468"/>
                    <a:pt x="25873" y="612468"/>
                  </a:cubicBezTo>
                  <a:cubicBezTo>
                    <a:pt x="23520" y="610112"/>
                    <a:pt x="23520" y="610112"/>
                    <a:pt x="21168" y="607757"/>
                  </a:cubicBezTo>
                  <a:cubicBezTo>
                    <a:pt x="21168" y="607757"/>
                    <a:pt x="18816" y="605401"/>
                    <a:pt x="18816" y="605401"/>
                  </a:cubicBezTo>
                  <a:cubicBezTo>
                    <a:pt x="18816" y="603045"/>
                    <a:pt x="16464" y="603045"/>
                    <a:pt x="16464" y="600690"/>
                  </a:cubicBezTo>
                  <a:cubicBezTo>
                    <a:pt x="14112" y="600690"/>
                    <a:pt x="14112" y="598334"/>
                    <a:pt x="11760" y="598334"/>
                  </a:cubicBezTo>
                  <a:cubicBezTo>
                    <a:pt x="11760" y="595978"/>
                    <a:pt x="11760" y="595978"/>
                    <a:pt x="11760" y="593623"/>
                  </a:cubicBezTo>
                  <a:cubicBezTo>
                    <a:pt x="9408" y="593623"/>
                    <a:pt x="9408" y="591267"/>
                    <a:pt x="7056" y="591267"/>
                  </a:cubicBezTo>
                  <a:cubicBezTo>
                    <a:pt x="7056" y="588912"/>
                    <a:pt x="7056" y="588912"/>
                    <a:pt x="7056" y="588912"/>
                  </a:cubicBezTo>
                  <a:cubicBezTo>
                    <a:pt x="4704" y="586556"/>
                    <a:pt x="4704" y="584200"/>
                    <a:pt x="4704" y="584200"/>
                  </a:cubicBezTo>
                  <a:cubicBezTo>
                    <a:pt x="4704" y="584200"/>
                    <a:pt x="4704" y="581845"/>
                    <a:pt x="2352" y="581845"/>
                  </a:cubicBezTo>
                  <a:cubicBezTo>
                    <a:pt x="2352" y="579489"/>
                    <a:pt x="2352" y="579489"/>
                    <a:pt x="2352" y="577133"/>
                  </a:cubicBezTo>
                  <a:cubicBezTo>
                    <a:pt x="2352" y="577133"/>
                    <a:pt x="2352" y="574778"/>
                    <a:pt x="2352" y="574778"/>
                  </a:cubicBezTo>
                  <a:cubicBezTo>
                    <a:pt x="0" y="572422"/>
                    <a:pt x="0" y="572422"/>
                    <a:pt x="0" y="570066"/>
                  </a:cubicBezTo>
                  <a:cubicBezTo>
                    <a:pt x="0" y="570066"/>
                    <a:pt x="0" y="567711"/>
                    <a:pt x="0" y="567711"/>
                  </a:cubicBezTo>
                  <a:cubicBezTo>
                    <a:pt x="0" y="565355"/>
                    <a:pt x="0" y="562999"/>
                    <a:pt x="0" y="560644"/>
                  </a:cubicBezTo>
                  <a:cubicBezTo>
                    <a:pt x="21168" y="374548"/>
                    <a:pt x="42337" y="186096"/>
                    <a:pt x="61153" y="0"/>
                  </a:cubicBezTo>
                  <a:close/>
                </a:path>
              </a:pathLst>
            </a:custGeom>
            <a:gradFill flip="none" rotWithShape="1">
              <a:gsLst>
                <a:gs pos="57000">
                  <a:schemeClr val="bg1">
                    <a:alpha val="33000"/>
                  </a:schemeClr>
                </a:gs>
                <a:gs pos="0">
                  <a:schemeClr val="tx1">
                    <a:alpha val="60000"/>
                  </a:schemeClr>
                </a:gs>
                <a:gs pos="28000">
                  <a:schemeClr val="tx1">
                    <a:alpha val="20000"/>
                  </a:schemeClr>
                </a:gs>
                <a:gs pos="100000">
                  <a:schemeClr val="bg1">
                    <a:alpha val="50000"/>
                  </a:schemeClr>
                </a:gs>
              </a:gsLst>
              <a:lin ang="300000" scaled="0"/>
              <a:tileRect/>
            </a:gradFill>
            <a:ln>
              <a:noFill/>
            </a:ln>
          </p:spPr>
          <p:txBody>
            <a:bodyPr vert="horz" wrap="square" lIns="182880" tIns="91440" rIns="182880" bIns="91440" numCol="1" anchor="t" anchorCtr="0" compatLnSpc="1">
              <a:prstTxWarp prst="textNoShape">
                <a:avLst/>
              </a:prstTxWarp>
              <a:noAutofit/>
            </a:bodyPr>
            <a:lstStyle/>
            <a:p>
              <a:endParaRPr lang="en-US" sz="4800" dirty="0">
                <a:latin typeface="+mj-lt"/>
              </a:endParaRPr>
            </a:p>
          </p:txBody>
        </p:sp>
      </p:grpSp>
      <p:grpSp>
        <p:nvGrpSpPr>
          <p:cNvPr id="16" name="Group 46">
            <a:extLst>
              <a:ext uri="{FF2B5EF4-FFF2-40B4-BE49-F238E27FC236}">
                <a16:creationId xmlns:a16="http://schemas.microsoft.com/office/drawing/2014/main" id="{C8C93B79-CEB1-7514-0365-34BCD0A0A1D7}"/>
              </a:ext>
            </a:extLst>
          </p:cNvPr>
          <p:cNvGrpSpPr/>
          <p:nvPr/>
        </p:nvGrpSpPr>
        <p:grpSpPr>
          <a:xfrm>
            <a:off x="7299692" y="4584226"/>
            <a:ext cx="4816112" cy="1686578"/>
            <a:chOff x="1588" y="4221162"/>
            <a:chExt cx="9147175" cy="2624139"/>
          </a:xfrm>
        </p:grpSpPr>
        <p:sp>
          <p:nvSpPr>
            <p:cNvPr id="17" name="Freeform 12">
              <a:extLst>
                <a:ext uri="{FF2B5EF4-FFF2-40B4-BE49-F238E27FC236}">
                  <a16:creationId xmlns:a16="http://schemas.microsoft.com/office/drawing/2014/main" id="{031C8E87-0F95-8F3E-C56C-FC5ECFB04A11}"/>
                </a:ext>
              </a:extLst>
            </p:cNvPr>
            <p:cNvSpPr>
              <a:spLocks/>
            </p:cNvSpPr>
            <p:nvPr/>
          </p:nvSpPr>
          <p:spPr bwMode="auto">
            <a:xfrm>
              <a:off x="1588" y="4221162"/>
              <a:ext cx="9147175" cy="2624138"/>
            </a:xfrm>
            <a:custGeom>
              <a:avLst/>
              <a:gdLst>
                <a:gd name="T0" fmla="*/ 2278 w 3889"/>
                <a:gd name="T1" fmla="*/ 11 h 1114"/>
                <a:gd name="T2" fmla="*/ 26 w 3889"/>
                <a:gd name="T3" fmla="*/ 277 h 1114"/>
                <a:gd name="T4" fmla="*/ 0 w 3889"/>
                <a:gd name="T5" fmla="*/ 519 h 1114"/>
                <a:gd name="T6" fmla="*/ 1 w 3889"/>
                <a:gd name="T7" fmla="*/ 524 h 1114"/>
                <a:gd name="T8" fmla="*/ 3 w 3889"/>
                <a:gd name="T9" fmla="*/ 528 h 1114"/>
                <a:gd name="T10" fmla="*/ 7 w 3889"/>
                <a:gd name="T11" fmla="*/ 532 h 1114"/>
                <a:gd name="T12" fmla="*/ 11 w 3889"/>
                <a:gd name="T13" fmla="*/ 537 h 1114"/>
                <a:gd name="T14" fmla="*/ 16 w 3889"/>
                <a:gd name="T15" fmla="*/ 541 h 1114"/>
                <a:gd name="T16" fmla="*/ 22 w 3889"/>
                <a:gd name="T17" fmla="*/ 546 h 1114"/>
                <a:gd name="T18" fmla="*/ 30 w 3889"/>
                <a:gd name="T19" fmla="*/ 550 h 1114"/>
                <a:gd name="T20" fmla="*/ 38 w 3889"/>
                <a:gd name="T21" fmla="*/ 555 h 1114"/>
                <a:gd name="T22" fmla="*/ 48 w 3889"/>
                <a:gd name="T23" fmla="*/ 560 h 1114"/>
                <a:gd name="T24" fmla="*/ 56 w 3889"/>
                <a:gd name="T25" fmla="*/ 563 h 1114"/>
                <a:gd name="T26" fmla="*/ 1269 w 3889"/>
                <a:gd name="T27" fmla="*/ 1070 h 1114"/>
                <a:gd name="T28" fmla="*/ 1277 w 3889"/>
                <a:gd name="T29" fmla="*/ 1073 h 1114"/>
                <a:gd name="T30" fmla="*/ 1289 w 3889"/>
                <a:gd name="T31" fmla="*/ 1077 h 1114"/>
                <a:gd name="T32" fmla="*/ 1304 w 3889"/>
                <a:gd name="T33" fmla="*/ 1081 h 1114"/>
                <a:gd name="T34" fmla="*/ 1318 w 3889"/>
                <a:gd name="T35" fmla="*/ 1085 h 1114"/>
                <a:gd name="T36" fmla="*/ 1320 w 3889"/>
                <a:gd name="T37" fmla="*/ 1086 h 1114"/>
                <a:gd name="T38" fmla="*/ 1333 w 3889"/>
                <a:gd name="T39" fmla="*/ 1089 h 1114"/>
                <a:gd name="T40" fmla="*/ 1345 w 3889"/>
                <a:gd name="T41" fmla="*/ 1092 h 1114"/>
                <a:gd name="T42" fmla="*/ 1362 w 3889"/>
                <a:gd name="T43" fmla="*/ 1095 h 1114"/>
                <a:gd name="T44" fmla="*/ 1375 w 3889"/>
                <a:gd name="T45" fmla="*/ 1098 h 1114"/>
                <a:gd name="T46" fmla="*/ 1388 w 3889"/>
                <a:gd name="T47" fmla="*/ 1100 h 1114"/>
                <a:gd name="T48" fmla="*/ 1402 w 3889"/>
                <a:gd name="T49" fmla="*/ 1103 h 1114"/>
                <a:gd name="T50" fmla="*/ 1419 w 3889"/>
                <a:gd name="T51" fmla="*/ 1105 h 1114"/>
                <a:gd name="T52" fmla="*/ 1433 w 3889"/>
                <a:gd name="T53" fmla="*/ 1107 h 1114"/>
                <a:gd name="T54" fmla="*/ 1448 w 3889"/>
                <a:gd name="T55" fmla="*/ 1109 h 1114"/>
                <a:gd name="T56" fmla="*/ 1482 w 3889"/>
                <a:gd name="T57" fmla="*/ 1112 h 1114"/>
                <a:gd name="T58" fmla="*/ 1508 w 3889"/>
                <a:gd name="T59" fmla="*/ 1113 h 1114"/>
                <a:gd name="T60" fmla="*/ 1535 w 3889"/>
                <a:gd name="T61" fmla="*/ 1114 h 1114"/>
                <a:gd name="T62" fmla="*/ 1553 w 3889"/>
                <a:gd name="T63" fmla="*/ 1114 h 1114"/>
                <a:gd name="T64" fmla="*/ 1566 w 3889"/>
                <a:gd name="T65" fmla="*/ 1114 h 1114"/>
                <a:gd name="T66" fmla="*/ 1610 w 3889"/>
                <a:gd name="T67" fmla="*/ 1111 h 1114"/>
                <a:gd name="T68" fmla="*/ 3780 w 3889"/>
                <a:gd name="T69" fmla="*/ 883 h 1114"/>
                <a:gd name="T70" fmla="*/ 3796 w 3889"/>
                <a:gd name="T71" fmla="*/ 880 h 1114"/>
                <a:gd name="T72" fmla="*/ 3806 w 3889"/>
                <a:gd name="T73" fmla="*/ 878 h 1114"/>
                <a:gd name="T74" fmla="*/ 3815 w 3889"/>
                <a:gd name="T75" fmla="*/ 876 h 1114"/>
                <a:gd name="T76" fmla="*/ 3823 w 3889"/>
                <a:gd name="T77" fmla="*/ 874 h 1114"/>
                <a:gd name="T78" fmla="*/ 3829 w 3889"/>
                <a:gd name="T79" fmla="*/ 872 h 1114"/>
                <a:gd name="T80" fmla="*/ 3835 w 3889"/>
                <a:gd name="T81" fmla="*/ 869 h 1114"/>
                <a:gd name="T82" fmla="*/ 3841 w 3889"/>
                <a:gd name="T83" fmla="*/ 867 h 1114"/>
                <a:gd name="T84" fmla="*/ 3851 w 3889"/>
                <a:gd name="T85" fmla="*/ 861 h 1114"/>
                <a:gd name="T86" fmla="*/ 3854 w 3889"/>
                <a:gd name="T87" fmla="*/ 858 h 1114"/>
                <a:gd name="T88" fmla="*/ 3857 w 3889"/>
                <a:gd name="T89" fmla="*/ 855 h 1114"/>
                <a:gd name="T90" fmla="*/ 3859 w 3889"/>
                <a:gd name="T91" fmla="*/ 852 h 1114"/>
                <a:gd name="T92" fmla="*/ 3860 w 3889"/>
                <a:gd name="T93" fmla="*/ 848 h 1114"/>
                <a:gd name="T94" fmla="*/ 3887 w 3889"/>
                <a:gd name="T95" fmla="*/ 608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89" h="1114">
                  <a:moveTo>
                    <a:pt x="3831" y="559"/>
                  </a:moveTo>
                  <a:cubicBezTo>
                    <a:pt x="2630" y="57"/>
                    <a:pt x="2630" y="57"/>
                    <a:pt x="2630" y="57"/>
                  </a:cubicBezTo>
                  <a:cubicBezTo>
                    <a:pt x="2543" y="20"/>
                    <a:pt x="2385" y="0"/>
                    <a:pt x="2278" y="11"/>
                  </a:cubicBezTo>
                  <a:cubicBezTo>
                    <a:pt x="119" y="238"/>
                    <a:pt x="119" y="238"/>
                    <a:pt x="119" y="238"/>
                  </a:cubicBezTo>
                  <a:cubicBezTo>
                    <a:pt x="59" y="245"/>
                    <a:pt x="28" y="259"/>
                    <a:pt x="26" y="278"/>
                  </a:cubicBezTo>
                  <a:cubicBezTo>
                    <a:pt x="26" y="277"/>
                    <a:pt x="26" y="277"/>
                    <a:pt x="26" y="277"/>
                  </a:cubicBezTo>
                  <a:cubicBezTo>
                    <a:pt x="18" y="356"/>
                    <a:pt x="9" y="436"/>
                    <a:pt x="0" y="515"/>
                  </a:cubicBezTo>
                  <a:cubicBezTo>
                    <a:pt x="0" y="516"/>
                    <a:pt x="0" y="517"/>
                    <a:pt x="0" y="518"/>
                  </a:cubicBezTo>
                  <a:cubicBezTo>
                    <a:pt x="0" y="518"/>
                    <a:pt x="0" y="519"/>
                    <a:pt x="0" y="519"/>
                  </a:cubicBezTo>
                  <a:cubicBezTo>
                    <a:pt x="0" y="520"/>
                    <a:pt x="0" y="520"/>
                    <a:pt x="1" y="521"/>
                  </a:cubicBezTo>
                  <a:cubicBezTo>
                    <a:pt x="1" y="521"/>
                    <a:pt x="1" y="522"/>
                    <a:pt x="1" y="522"/>
                  </a:cubicBezTo>
                  <a:cubicBezTo>
                    <a:pt x="1" y="523"/>
                    <a:pt x="1" y="523"/>
                    <a:pt x="1" y="524"/>
                  </a:cubicBezTo>
                  <a:cubicBezTo>
                    <a:pt x="2" y="524"/>
                    <a:pt x="2" y="525"/>
                    <a:pt x="2" y="525"/>
                  </a:cubicBezTo>
                  <a:cubicBezTo>
                    <a:pt x="2" y="525"/>
                    <a:pt x="2" y="526"/>
                    <a:pt x="3" y="527"/>
                  </a:cubicBezTo>
                  <a:cubicBezTo>
                    <a:pt x="3" y="527"/>
                    <a:pt x="3" y="527"/>
                    <a:pt x="3" y="528"/>
                  </a:cubicBezTo>
                  <a:cubicBezTo>
                    <a:pt x="4" y="528"/>
                    <a:pt x="4" y="529"/>
                    <a:pt x="5" y="529"/>
                  </a:cubicBezTo>
                  <a:cubicBezTo>
                    <a:pt x="5" y="530"/>
                    <a:pt x="5" y="530"/>
                    <a:pt x="5" y="531"/>
                  </a:cubicBezTo>
                  <a:cubicBezTo>
                    <a:pt x="6" y="531"/>
                    <a:pt x="6" y="532"/>
                    <a:pt x="7" y="532"/>
                  </a:cubicBezTo>
                  <a:cubicBezTo>
                    <a:pt x="7" y="533"/>
                    <a:pt x="8" y="533"/>
                    <a:pt x="8" y="534"/>
                  </a:cubicBezTo>
                  <a:cubicBezTo>
                    <a:pt x="8" y="534"/>
                    <a:pt x="9" y="535"/>
                    <a:pt x="9" y="535"/>
                  </a:cubicBezTo>
                  <a:cubicBezTo>
                    <a:pt x="10" y="536"/>
                    <a:pt x="10" y="536"/>
                    <a:pt x="11" y="537"/>
                  </a:cubicBezTo>
                  <a:cubicBezTo>
                    <a:pt x="11" y="537"/>
                    <a:pt x="12" y="538"/>
                    <a:pt x="13" y="538"/>
                  </a:cubicBezTo>
                  <a:cubicBezTo>
                    <a:pt x="13" y="539"/>
                    <a:pt x="14" y="539"/>
                    <a:pt x="14" y="540"/>
                  </a:cubicBezTo>
                  <a:cubicBezTo>
                    <a:pt x="15" y="540"/>
                    <a:pt x="16" y="541"/>
                    <a:pt x="16" y="541"/>
                  </a:cubicBezTo>
                  <a:cubicBezTo>
                    <a:pt x="17" y="542"/>
                    <a:pt x="18" y="542"/>
                    <a:pt x="18" y="543"/>
                  </a:cubicBezTo>
                  <a:cubicBezTo>
                    <a:pt x="19" y="543"/>
                    <a:pt x="20" y="544"/>
                    <a:pt x="20" y="544"/>
                  </a:cubicBezTo>
                  <a:cubicBezTo>
                    <a:pt x="21" y="545"/>
                    <a:pt x="22" y="545"/>
                    <a:pt x="22" y="546"/>
                  </a:cubicBezTo>
                  <a:cubicBezTo>
                    <a:pt x="23" y="546"/>
                    <a:pt x="24" y="547"/>
                    <a:pt x="25" y="547"/>
                  </a:cubicBezTo>
                  <a:cubicBezTo>
                    <a:pt x="26" y="548"/>
                    <a:pt x="27" y="548"/>
                    <a:pt x="27" y="549"/>
                  </a:cubicBezTo>
                  <a:cubicBezTo>
                    <a:pt x="28" y="549"/>
                    <a:pt x="29" y="550"/>
                    <a:pt x="30" y="550"/>
                  </a:cubicBezTo>
                  <a:cubicBezTo>
                    <a:pt x="31" y="551"/>
                    <a:pt x="32" y="551"/>
                    <a:pt x="33" y="552"/>
                  </a:cubicBezTo>
                  <a:cubicBezTo>
                    <a:pt x="34" y="552"/>
                    <a:pt x="35" y="553"/>
                    <a:pt x="36" y="554"/>
                  </a:cubicBezTo>
                  <a:cubicBezTo>
                    <a:pt x="36" y="554"/>
                    <a:pt x="37" y="554"/>
                    <a:pt x="38" y="555"/>
                  </a:cubicBezTo>
                  <a:cubicBezTo>
                    <a:pt x="39" y="556"/>
                    <a:pt x="40" y="556"/>
                    <a:pt x="42" y="557"/>
                  </a:cubicBezTo>
                  <a:cubicBezTo>
                    <a:pt x="43" y="557"/>
                    <a:pt x="44" y="558"/>
                    <a:pt x="45" y="558"/>
                  </a:cubicBezTo>
                  <a:cubicBezTo>
                    <a:pt x="46" y="559"/>
                    <a:pt x="47" y="559"/>
                    <a:pt x="48" y="560"/>
                  </a:cubicBezTo>
                  <a:cubicBezTo>
                    <a:pt x="49" y="560"/>
                    <a:pt x="50" y="561"/>
                    <a:pt x="51" y="561"/>
                  </a:cubicBezTo>
                  <a:cubicBezTo>
                    <a:pt x="52" y="561"/>
                    <a:pt x="53" y="562"/>
                    <a:pt x="54" y="562"/>
                  </a:cubicBezTo>
                  <a:cubicBezTo>
                    <a:pt x="55" y="563"/>
                    <a:pt x="55" y="563"/>
                    <a:pt x="56" y="563"/>
                  </a:cubicBezTo>
                  <a:cubicBezTo>
                    <a:pt x="1258" y="1065"/>
                    <a:pt x="1258" y="1065"/>
                    <a:pt x="1258" y="1065"/>
                  </a:cubicBezTo>
                  <a:cubicBezTo>
                    <a:pt x="1260" y="1067"/>
                    <a:pt x="1263" y="1068"/>
                    <a:pt x="1266" y="1069"/>
                  </a:cubicBezTo>
                  <a:cubicBezTo>
                    <a:pt x="1267" y="1069"/>
                    <a:pt x="1268" y="1069"/>
                    <a:pt x="1269" y="1070"/>
                  </a:cubicBezTo>
                  <a:cubicBezTo>
                    <a:pt x="1270" y="1070"/>
                    <a:pt x="1272" y="1071"/>
                    <a:pt x="1274" y="1072"/>
                  </a:cubicBezTo>
                  <a:cubicBezTo>
                    <a:pt x="1274" y="1072"/>
                    <a:pt x="1274" y="1072"/>
                    <a:pt x="1274" y="1072"/>
                  </a:cubicBezTo>
                  <a:cubicBezTo>
                    <a:pt x="1275" y="1072"/>
                    <a:pt x="1276" y="1072"/>
                    <a:pt x="1277" y="1073"/>
                  </a:cubicBezTo>
                  <a:cubicBezTo>
                    <a:pt x="1279" y="1073"/>
                    <a:pt x="1281" y="1074"/>
                    <a:pt x="1283" y="1075"/>
                  </a:cubicBezTo>
                  <a:cubicBezTo>
                    <a:pt x="1284" y="1075"/>
                    <a:pt x="1285" y="1076"/>
                    <a:pt x="1286" y="1076"/>
                  </a:cubicBezTo>
                  <a:cubicBezTo>
                    <a:pt x="1287" y="1076"/>
                    <a:pt x="1288" y="1077"/>
                    <a:pt x="1289" y="1077"/>
                  </a:cubicBezTo>
                  <a:cubicBezTo>
                    <a:pt x="1290" y="1077"/>
                    <a:pt x="1290" y="1077"/>
                    <a:pt x="1291" y="1077"/>
                  </a:cubicBezTo>
                  <a:cubicBezTo>
                    <a:pt x="1295" y="1079"/>
                    <a:pt x="1299" y="1080"/>
                    <a:pt x="1303" y="1081"/>
                  </a:cubicBezTo>
                  <a:cubicBezTo>
                    <a:pt x="1303" y="1081"/>
                    <a:pt x="1304" y="1081"/>
                    <a:pt x="1304" y="1081"/>
                  </a:cubicBezTo>
                  <a:cubicBezTo>
                    <a:pt x="1304" y="1081"/>
                    <a:pt x="1304" y="1082"/>
                    <a:pt x="1305" y="1082"/>
                  </a:cubicBezTo>
                  <a:cubicBezTo>
                    <a:pt x="1308" y="1083"/>
                    <a:pt x="1312" y="1084"/>
                    <a:pt x="1316" y="1085"/>
                  </a:cubicBezTo>
                  <a:cubicBezTo>
                    <a:pt x="1317" y="1085"/>
                    <a:pt x="1317" y="1085"/>
                    <a:pt x="1318" y="1085"/>
                  </a:cubicBezTo>
                  <a:cubicBezTo>
                    <a:pt x="1318" y="1085"/>
                    <a:pt x="1318" y="1085"/>
                    <a:pt x="1318" y="1085"/>
                  </a:cubicBezTo>
                  <a:cubicBezTo>
                    <a:pt x="1318" y="1085"/>
                    <a:pt x="1318" y="1085"/>
                    <a:pt x="1318" y="1085"/>
                  </a:cubicBezTo>
                  <a:cubicBezTo>
                    <a:pt x="1318" y="1085"/>
                    <a:pt x="1319" y="1086"/>
                    <a:pt x="1320" y="1086"/>
                  </a:cubicBezTo>
                  <a:cubicBezTo>
                    <a:pt x="1323" y="1087"/>
                    <a:pt x="1326" y="1087"/>
                    <a:pt x="1329" y="1088"/>
                  </a:cubicBezTo>
                  <a:cubicBezTo>
                    <a:pt x="1329" y="1088"/>
                    <a:pt x="1330" y="1088"/>
                    <a:pt x="1331" y="1089"/>
                  </a:cubicBezTo>
                  <a:cubicBezTo>
                    <a:pt x="1332" y="1089"/>
                    <a:pt x="1332" y="1089"/>
                    <a:pt x="1333" y="1089"/>
                  </a:cubicBezTo>
                  <a:cubicBezTo>
                    <a:pt x="1336" y="1090"/>
                    <a:pt x="1340" y="1091"/>
                    <a:pt x="1343" y="1092"/>
                  </a:cubicBezTo>
                  <a:cubicBezTo>
                    <a:pt x="1344" y="1092"/>
                    <a:pt x="1344" y="1092"/>
                    <a:pt x="1345" y="1092"/>
                  </a:cubicBezTo>
                  <a:cubicBezTo>
                    <a:pt x="1345" y="1092"/>
                    <a:pt x="1345" y="1092"/>
                    <a:pt x="1345" y="1092"/>
                  </a:cubicBezTo>
                  <a:cubicBezTo>
                    <a:pt x="1349" y="1093"/>
                    <a:pt x="1353" y="1094"/>
                    <a:pt x="1358" y="1095"/>
                  </a:cubicBezTo>
                  <a:cubicBezTo>
                    <a:pt x="1358" y="1095"/>
                    <a:pt x="1358" y="1095"/>
                    <a:pt x="1359" y="1095"/>
                  </a:cubicBezTo>
                  <a:cubicBezTo>
                    <a:pt x="1360" y="1095"/>
                    <a:pt x="1361" y="1095"/>
                    <a:pt x="1362" y="1095"/>
                  </a:cubicBezTo>
                  <a:cubicBezTo>
                    <a:pt x="1365" y="1096"/>
                    <a:pt x="1367" y="1097"/>
                    <a:pt x="1370" y="1097"/>
                  </a:cubicBezTo>
                  <a:cubicBezTo>
                    <a:pt x="1371" y="1097"/>
                    <a:pt x="1372" y="1097"/>
                    <a:pt x="1373" y="1098"/>
                  </a:cubicBezTo>
                  <a:cubicBezTo>
                    <a:pt x="1373" y="1098"/>
                    <a:pt x="1374" y="1098"/>
                    <a:pt x="1375" y="1098"/>
                  </a:cubicBezTo>
                  <a:cubicBezTo>
                    <a:pt x="1378" y="1099"/>
                    <a:pt x="1381" y="1099"/>
                    <a:pt x="1384" y="1100"/>
                  </a:cubicBezTo>
                  <a:cubicBezTo>
                    <a:pt x="1385" y="1100"/>
                    <a:pt x="1386" y="1100"/>
                    <a:pt x="1387" y="1100"/>
                  </a:cubicBezTo>
                  <a:cubicBezTo>
                    <a:pt x="1387" y="1100"/>
                    <a:pt x="1388" y="1100"/>
                    <a:pt x="1388" y="1100"/>
                  </a:cubicBezTo>
                  <a:cubicBezTo>
                    <a:pt x="1392" y="1101"/>
                    <a:pt x="1396" y="1102"/>
                    <a:pt x="1399" y="1102"/>
                  </a:cubicBezTo>
                  <a:cubicBezTo>
                    <a:pt x="1400" y="1102"/>
                    <a:pt x="1401" y="1102"/>
                    <a:pt x="1401" y="1103"/>
                  </a:cubicBezTo>
                  <a:cubicBezTo>
                    <a:pt x="1401" y="1103"/>
                    <a:pt x="1402" y="1103"/>
                    <a:pt x="1402" y="1103"/>
                  </a:cubicBezTo>
                  <a:cubicBezTo>
                    <a:pt x="1406" y="1103"/>
                    <a:pt x="1411" y="1104"/>
                    <a:pt x="1415" y="1105"/>
                  </a:cubicBezTo>
                  <a:cubicBezTo>
                    <a:pt x="1416" y="1105"/>
                    <a:pt x="1416" y="1105"/>
                    <a:pt x="1416" y="1105"/>
                  </a:cubicBezTo>
                  <a:cubicBezTo>
                    <a:pt x="1417" y="1105"/>
                    <a:pt x="1418" y="1105"/>
                    <a:pt x="1419" y="1105"/>
                  </a:cubicBezTo>
                  <a:cubicBezTo>
                    <a:pt x="1422" y="1105"/>
                    <a:pt x="1426" y="1106"/>
                    <a:pt x="1429" y="1106"/>
                  </a:cubicBezTo>
                  <a:cubicBezTo>
                    <a:pt x="1430" y="1106"/>
                    <a:pt x="1430" y="1107"/>
                    <a:pt x="1431" y="1107"/>
                  </a:cubicBezTo>
                  <a:cubicBezTo>
                    <a:pt x="1432" y="1107"/>
                    <a:pt x="1433" y="1107"/>
                    <a:pt x="1433" y="1107"/>
                  </a:cubicBezTo>
                  <a:cubicBezTo>
                    <a:pt x="1437" y="1107"/>
                    <a:pt x="1440" y="1108"/>
                    <a:pt x="1443" y="1108"/>
                  </a:cubicBezTo>
                  <a:cubicBezTo>
                    <a:pt x="1444" y="1108"/>
                    <a:pt x="1445" y="1108"/>
                    <a:pt x="1446" y="1108"/>
                  </a:cubicBezTo>
                  <a:cubicBezTo>
                    <a:pt x="1447" y="1108"/>
                    <a:pt x="1447" y="1108"/>
                    <a:pt x="1448" y="1109"/>
                  </a:cubicBezTo>
                  <a:cubicBezTo>
                    <a:pt x="1458" y="1110"/>
                    <a:pt x="1468" y="1111"/>
                    <a:pt x="1478" y="1111"/>
                  </a:cubicBezTo>
                  <a:cubicBezTo>
                    <a:pt x="1479" y="1111"/>
                    <a:pt x="1480" y="1111"/>
                    <a:pt x="1480" y="1112"/>
                  </a:cubicBezTo>
                  <a:cubicBezTo>
                    <a:pt x="1481" y="1112"/>
                    <a:pt x="1481" y="1112"/>
                    <a:pt x="1482" y="1112"/>
                  </a:cubicBezTo>
                  <a:cubicBezTo>
                    <a:pt x="1489" y="1112"/>
                    <a:pt x="1497" y="1113"/>
                    <a:pt x="1505" y="1113"/>
                  </a:cubicBezTo>
                  <a:cubicBezTo>
                    <a:pt x="1505" y="1113"/>
                    <a:pt x="1505" y="1113"/>
                    <a:pt x="1506" y="1113"/>
                  </a:cubicBezTo>
                  <a:cubicBezTo>
                    <a:pt x="1506" y="1113"/>
                    <a:pt x="1507" y="1113"/>
                    <a:pt x="1508" y="1113"/>
                  </a:cubicBezTo>
                  <a:cubicBezTo>
                    <a:pt x="1512" y="1113"/>
                    <a:pt x="1516" y="1113"/>
                    <a:pt x="1520" y="1114"/>
                  </a:cubicBezTo>
                  <a:cubicBezTo>
                    <a:pt x="1521" y="1114"/>
                    <a:pt x="1521" y="1114"/>
                    <a:pt x="1521" y="1114"/>
                  </a:cubicBezTo>
                  <a:cubicBezTo>
                    <a:pt x="1526" y="1114"/>
                    <a:pt x="1530" y="1114"/>
                    <a:pt x="1535" y="1114"/>
                  </a:cubicBezTo>
                  <a:cubicBezTo>
                    <a:pt x="1536" y="1114"/>
                    <a:pt x="1538" y="1114"/>
                    <a:pt x="1539" y="1114"/>
                  </a:cubicBezTo>
                  <a:cubicBezTo>
                    <a:pt x="1542" y="1114"/>
                    <a:pt x="1545" y="1114"/>
                    <a:pt x="1549" y="1114"/>
                  </a:cubicBezTo>
                  <a:cubicBezTo>
                    <a:pt x="1550" y="1114"/>
                    <a:pt x="1552" y="1114"/>
                    <a:pt x="1553" y="1114"/>
                  </a:cubicBezTo>
                  <a:cubicBezTo>
                    <a:pt x="1556" y="1114"/>
                    <a:pt x="1560" y="1114"/>
                    <a:pt x="1563" y="1114"/>
                  </a:cubicBezTo>
                  <a:cubicBezTo>
                    <a:pt x="1564" y="1114"/>
                    <a:pt x="1565" y="1114"/>
                    <a:pt x="1565" y="1114"/>
                  </a:cubicBezTo>
                  <a:cubicBezTo>
                    <a:pt x="1566" y="1114"/>
                    <a:pt x="1566" y="1114"/>
                    <a:pt x="1566" y="1114"/>
                  </a:cubicBezTo>
                  <a:cubicBezTo>
                    <a:pt x="1571" y="1114"/>
                    <a:pt x="1576" y="1113"/>
                    <a:pt x="1581" y="1113"/>
                  </a:cubicBezTo>
                  <a:cubicBezTo>
                    <a:pt x="1582" y="1113"/>
                    <a:pt x="1583" y="1113"/>
                    <a:pt x="1585" y="1113"/>
                  </a:cubicBezTo>
                  <a:cubicBezTo>
                    <a:pt x="1593" y="1112"/>
                    <a:pt x="1602" y="1112"/>
                    <a:pt x="1610" y="1111"/>
                  </a:cubicBezTo>
                  <a:cubicBezTo>
                    <a:pt x="3768" y="884"/>
                    <a:pt x="3768" y="884"/>
                    <a:pt x="3768" y="884"/>
                  </a:cubicBezTo>
                  <a:cubicBezTo>
                    <a:pt x="3772" y="884"/>
                    <a:pt x="3776" y="883"/>
                    <a:pt x="3780" y="883"/>
                  </a:cubicBezTo>
                  <a:cubicBezTo>
                    <a:pt x="3780" y="883"/>
                    <a:pt x="3780" y="883"/>
                    <a:pt x="3780" y="883"/>
                  </a:cubicBezTo>
                  <a:cubicBezTo>
                    <a:pt x="3783" y="882"/>
                    <a:pt x="3786" y="882"/>
                    <a:pt x="3789" y="881"/>
                  </a:cubicBezTo>
                  <a:cubicBezTo>
                    <a:pt x="3790" y="881"/>
                    <a:pt x="3790" y="881"/>
                    <a:pt x="3791" y="881"/>
                  </a:cubicBezTo>
                  <a:cubicBezTo>
                    <a:pt x="3793" y="881"/>
                    <a:pt x="3795" y="880"/>
                    <a:pt x="3796" y="880"/>
                  </a:cubicBezTo>
                  <a:cubicBezTo>
                    <a:pt x="3797" y="880"/>
                    <a:pt x="3797" y="880"/>
                    <a:pt x="3798" y="880"/>
                  </a:cubicBezTo>
                  <a:cubicBezTo>
                    <a:pt x="3798" y="880"/>
                    <a:pt x="3799" y="880"/>
                    <a:pt x="3800" y="879"/>
                  </a:cubicBezTo>
                  <a:cubicBezTo>
                    <a:pt x="3802" y="879"/>
                    <a:pt x="3804" y="879"/>
                    <a:pt x="3806" y="878"/>
                  </a:cubicBezTo>
                  <a:cubicBezTo>
                    <a:pt x="3807" y="878"/>
                    <a:pt x="3807" y="878"/>
                    <a:pt x="3808" y="878"/>
                  </a:cubicBezTo>
                  <a:cubicBezTo>
                    <a:pt x="3808" y="878"/>
                    <a:pt x="3808" y="878"/>
                    <a:pt x="3808" y="878"/>
                  </a:cubicBezTo>
                  <a:cubicBezTo>
                    <a:pt x="3811" y="877"/>
                    <a:pt x="3813" y="877"/>
                    <a:pt x="3815" y="876"/>
                  </a:cubicBezTo>
                  <a:cubicBezTo>
                    <a:pt x="3816" y="876"/>
                    <a:pt x="3816" y="876"/>
                    <a:pt x="3817" y="876"/>
                  </a:cubicBezTo>
                  <a:cubicBezTo>
                    <a:pt x="3817" y="875"/>
                    <a:pt x="3818" y="875"/>
                    <a:pt x="3819" y="875"/>
                  </a:cubicBezTo>
                  <a:cubicBezTo>
                    <a:pt x="3820" y="875"/>
                    <a:pt x="3822" y="874"/>
                    <a:pt x="3823" y="874"/>
                  </a:cubicBezTo>
                  <a:cubicBezTo>
                    <a:pt x="3823" y="874"/>
                    <a:pt x="3823" y="874"/>
                    <a:pt x="3823" y="874"/>
                  </a:cubicBezTo>
                  <a:cubicBezTo>
                    <a:pt x="3825" y="873"/>
                    <a:pt x="3826" y="873"/>
                    <a:pt x="3827" y="872"/>
                  </a:cubicBezTo>
                  <a:cubicBezTo>
                    <a:pt x="3828" y="872"/>
                    <a:pt x="3829" y="872"/>
                    <a:pt x="3829" y="872"/>
                  </a:cubicBezTo>
                  <a:cubicBezTo>
                    <a:pt x="3830" y="872"/>
                    <a:pt x="3830" y="871"/>
                    <a:pt x="3830" y="871"/>
                  </a:cubicBezTo>
                  <a:cubicBezTo>
                    <a:pt x="3832" y="871"/>
                    <a:pt x="3833" y="870"/>
                    <a:pt x="3835" y="870"/>
                  </a:cubicBezTo>
                  <a:cubicBezTo>
                    <a:pt x="3835" y="870"/>
                    <a:pt x="3835" y="869"/>
                    <a:pt x="3835" y="869"/>
                  </a:cubicBezTo>
                  <a:cubicBezTo>
                    <a:pt x="3837" y="869"/>
                    <a:pt x="3838" y="868"/>
                    <a:pt x="3839" y="868"/>
                  </a:cubicBezTo>
                  <a:cubicBezTo>
                    <a:pt x="3840" y="867"/>
                    <a:pt x="3841" y="867"/>
                    <a:pt x="3841" y="867"/>
                  </a:cubicBezTo>
                  <a:cubicBezTo>
                    <a:pt x="3841" y="867"/>
                    <a:pt x="3841" y="867"/>
                    <a:pt x="3841" y="867"/>
                  </a:cubicBezTo>
                  <a:cubicBezTo>
                    <a:pt x="3843" y="866"/>
                    <a:pt x="3845" y="865"/>
                    <a:pt x="3846" y="864"/>
                  </a:cubicBezTo>
                  <a:cubicBezTo>
                    <a:pt x="3846" y="864"/>
                    <a:pt x="3846" y="864"/>
                    <a:pt x="3846" y="864"/>
                  </a:cubicBezTo>
                  <a:cubicBezTo>
                    <a:pt x="3848" y="863"/>
                    <a:pt x="3850" y="862"/>
                    <a:pt x="3851" y="861"/>
                  </a:cubicBezTo>
                  <a:cubicBezTo>
                    <a:pt x="3851" y="861"/>
                    <a:pt x="3851" y="861"/>
                    <a:pt x="3851" y="861"/>
                  </a:cubicBezTo>
                  <a:cubicBezTo>
                    <a:pt x="3852" y="860"/>
                    <a:pt x="3853" y="859"/>
                    <a:pt x="3854" y="858"/>
                  </a:cubicBezTo>
                  <a:cubicBezTo>
                    <a:pt x="3854" y="858"/>
                    <a:pt x="3854" y="858"/>
                    <a:pt x="3854" y="858"/>
                  </a:cubicBezTo>
                  <a:cubicBezTo>
                    <a:pt x="3855" y="858"/>
                    <a:pt x="3855" y="857"/>
                    <a:pt x="3855" y="857"/>
                  </a:cubicBezTo>
                  <a:cubicBezTo>
                    <a:pt x="3856" y="856"/>
                    <a:pt x="3856" y="856"/>
                    <a:pt x="3857" y="855"/>
                  </a:cubicBezTo>
                  <a:cubicBezTo>
                    <a:pt x="3857" y="855"/>
                    <a:pt x="3857" y="855"/>
                    <a:pt x="3857" y="855"/>
                  </a:cubicBezTo>
                  <a:cubicBezTo>
                    <a:pt x="3857" y="854"/>
                    <a:pt x="3858" y="854"/>
                    <a:pt x="3858" y="853"/>
                  </a:cubicBezTo>
                  <a:cubicBezTo>
                    <a:pt x="3858" y="853"/>
                    <a:pt x="3858" y="853"/>
                    <a:pt x="3859" y="852"/>
                  </a:cubicBezTo>
                  <a:cubicBezTo>
                    <a:pt x="3859" y="852"/>
                    <a:pt x="3859" y="852"/>
                    <a:pt x="3859" y="852"/>
                  </a:cubicBezTo>
                  <a:cubicBezTo>
                    <a:pt x="3859" y="851"/>
                    <a:pt x="3860" y="850"/>
                    <a:pt x="3860" y="849"/>
                  </a:cubicBezTo>
                  <a:cubicBezTo>
                    <a:pt x="3860" y="849"/>
                    <a:pt x="3860" y="849"/>
                    <a:pt x="3860" y="849"/>
                  </a:cubicBezTo>
                  <a:cubicBezTo>
                    <a:pt x="3860" y="849"/>
                    <a:pt x="3860" y="849"/>
                    <a:pt x="3860" y="848"/>
                  </a:cubicBezTo>
                  <a:cubicBezTo>
                    <a:pt x="3861" y="847"/>
                    <a:pt x="3861" y="846"/>
                    <a:pt x="3861" y="845"/>
                  </a:cubicBezTo>
                  <a:cubicBezTo>
                    <a:pt x="3870" y="766"/>
                    <a:pt x="3878" y="686"/>
                    <a:pt x="3887" y="607"/>
                  </a:cubicBezTo>
                  <a:cubicBezTo>
                    <a:pt x="3887" y="607"/>
                    <a:pt x="3887" y="607"/>
                    <a:pt x="3887" y="608"/>
                  </a:cubicBezTo>
                  <a:cubicBezTo>
                    <a:pt x="3889" y="593"/>
                    <a:pt x="3871" y="576"/>
                    <a:pt x="3831" y="559"/>
                  </a:cubicBezTo>
                  <a:close/>
                </a:path>
              </a:pathLst>
            </a:custGeom>
            <a:solidFill>
              <a:srgbClr val="FF0000"/>
            </a:solidFill>
            <a:ln>
              <a:noFill/>
            </a:ln>
          </p:spPr>
          <p:txBody>
            <a:bodyPr vert="horz" wrap="square" lIns="182880" tIns="91440" rIns="182880" bIns="91440" numCol="1" anchor="t" anchorCtr="0" compatLnSpc="1">
              <a:prstTxWarp prst="textNoShape">
                <a:avLst/>
              </a:prstTxWarp>
            </a:bodyPr>
            <a:lstStyle/>
            <a:p>
              <a:endParaRPr lang="en-US" sz="4800">
                <a:latin typeface="+mj-lt"/>
              </a:endParaRPr>
            </a:p>
          </p:txBody>
        </p:sp>
        <p:sp>
          <p:nvSpPr>
            <p:cNvPr id="18" name="Freeform: Shape 70">
              <a:extLst>
                <a:ext uri="{FF2B5EF4-FFF2-40B4-BE49-F238E27FC236}">
                  <a16:creationId xmlns:a16="http://schemas.microsoft.com/office/drawing/2014/main" id="{3A1807D8-52EA-0233-6462-2611D8F51D26}"/>
                </a:ext>
              </a:extLst>
            </p:cNvPr>
            <p:cNvSpPr>
              <a:spLocks/>
            </p:cNvSpPr>
            <p:nvPr/>
          </p:nvSpPr>
          <p:spPr bwMode="auto">
            <a:xfrm>
              <a:off x="1588" y="4873627"/>
              <a:ext cx="9142414" cy="1971674"/>
            </a:xfrm>
            <a:custGeom>
              <a:avLst/>
              <a:gdLst>
                <a:gd name="connsiteX0" fmla="*/ 61153 w 9142413"/>
                <a:gd name="connsiteY0" fmla="*/ 0 h 1971675"/>
                <a:gd name="connsiteX1" fmla="*/ 61153 w 9142413"/>
                <a:gd name="connsiteY1" fmla="*/ 7067 h 1971675"/>
                <a:gd name="connsiteX2" fmla="*/ 61153 w 9142413"/>
                <a:gd name="connsiteY2" fmla="*/ 9423 h 1971675"/>
                <a:gd name="connsiteX3" fmla="*/ 63505 w 9142413"/>
                <a:gd name="connsiteY3" fmla="*/ 11778 h 1971675"/>
                <a:gd name="connsiteX4" fmla="*/ 63505 w 9142413"/>
                <a:gd name="connsiteY4" fmla="*/ 16490 h 1971675"/>
                <a:gd name="connsiteX5" fmla="*/ 63505 w 9142413"/>
                <a:gd name="connsiteY5" fmla="*/ 18845 h 1971675"/>
                <a:gd name="connsiteX6" fmla="*/ 65857 w 9142413"/>
                <a:gd name="connsiteY6" fmla="*/ 21201 h 1971675"/>
                <a:gd name="connsiteX7" fmla="*/ 68209 w 9142413"/>
                <a:gd name="connsiteY7" fmla="*/ 25912 h 1971675"/>
                <a:gd name="connsiteX8" fmla="*/ 70561 w 9142413"/>
                <a:gd name="connsiteY8" fmla="*/ 28268 h 1971675"/>
                <a:gd name="connsiteX9" fmla="*/ 72914 w 9142413"/>
                <a:gd name="connsiteY9" fmla="*/ 32979 h 1971675"/>
                <a:gd name="connsiteX10" fmla="*/ 75266 w 9142413"/>
                <a:gd name="connsiteY10" fmla="*/ 35335 h 1971675"/>
                <a:gd name="connsiteX11" fmla="*/ 77618 w 9142413"/>
                <a:gd name="connsiteY11" fmla="*/ 40046 h 1971675"/>
                <a:gd name="connsiteX12" fmla="*/ 79970 w 9142413"/>
                <a:gd name="connsiteY12" fmla="*/ 42402 h 1971675"/>
                <a:gd name="connsiteX13" fmla="*/ 82322 w 9142413"/>
                <a:gd name="connsiteY13" fmla="*/ 47113 h 1971675"/>
                <a:gd name="connsiteX14" fmla="*/ 87026 w 9142413"/>
                <a:gd name="connsiteY14" fmla="*/ 49469 h 1971675"/>
                <a:gd name="connsiteX15" fmla="*/ 91730 w 9142413"/>
                <a:gd name="connsiteY15" fmla="*/ 54180 h 1971675"/>
                <a:gd name="connsiteX16" fmla="*/ 94082 w 9142413"/>
                <a:gd name="connsiteY16" fmla="*/ 56536 h 1971675"/>
                <a:gd name="connsiteX17" fmla="*/ 98786 w 9142413"/>
                <a:gd name="connsiteY17" fmla="*/ 61247 h 1971675"/>
                <a:gd name="connsiteX18" fmla="*/ 103490 w 9142413"/>
                <a:gd name="connsiteY18" fmla="*/ 63603 h 1971675"/>
                <a:gd name="connsiteX19" fmla="*/ 108194 w 9142413"/>
                <a:gd name="connsiteY19" fmla="*/ 68314 h 1971675"/>
                <a:gd name="connsiteX20" fmla="*/ 115250 w 9142413"/>
                <a:gd name="connsiteY20" fmla="*/ 70670 h 1971675"/>
                <a:gd name="connsiteX21" fmla="*/ 119954 w 9142413"/>
                <a:gd name="connsiteY21" fmla="*/ 75381 h 1971675"/>
                <a:gd name="connsiteX22" fmla="*/ 124659 w 9142413"/>
                <a:gd name="connsiteY22" fmla="*/ 77737 h 1971675"/>
                <a:gd name="connsiteX23" fmla="*/ 131715 w 9142413"/>
                <a:gd name="connsiteY23" fmla="*/ 82448 h 1971675"/>
                <a:gd name="connsiteX24" fmla="*/ 138771 w 9142413"/>
                <a:gd name="connsiteY24" fmla="*/ 84803 h 1971675"/>
                <a:gd name="connsiteX25" fmla="*/ 145827 w 9142413"/>
                <a:gd name="connsiteY25" fmla="*/ 89515 h 1971675"/>
                <a:gd name="connsiteX26" fmla="*/ 150531 w 9142413"/>
                <a:gd name="connsiteY26" fmla="*/ 94226 h 1971675"/>
                <a:gd name="connsiteX27" fmla="*/ 159939 w 9142413"/>
                <a:gd name="connsiteY27" fmla="*/ 96582 h 1971675"/>
                <a:gd name="connsiteX28" fmla="*/ 166995 w 9142413"/>
                <a:gd name="connsiteY28" fmla="*/ 101293 h 1971675"/>
                <a:gd name="connsiteX29" fmla="*/ 174052 w 9142413"/>
                <a:gd name="connsiteY29" fmla="*/ 103649 h 1971675"/>
                <a:gd name="connsiteX30" fmla="*/ 181108 w 9142413"/>
                <a:gd name="connsiteY30" fmla="*/ 108360 h 1971675"/>
                <a:gd name="connsiteX31" fmla="*/ 192868 w 9142413"/>
                <a:gd name="connsiteY31" fmla="*/ 113071 h 1971675"/>
                <a:gd name="connsiteX32" fmla="*/ 3020031 w 9142413"/>
                <a:gd name="connsiteY32" fmla="*/ 1295605 h 1971675"/>
                <a:gd name="connsiteX33" fmla="*/ 3038847 w 9142413"/>
                <a:gd name="connsiteY33" fmla="*/ 1302672 h 1971675"/>
                <a:gd name="connsiteX34" fmla="*/ 3043551 w 9142413"/>
                <a:gd name="connsiteY34" fmla="*/ 1305028 h 1971675"/>
                <a:gd name="connsiteX35" fmla="*/ 3057663 w 9142413"/>
                <a:gd name="connsiteY35" fmla="*/ 1309739 h 1971675"/>
                <a:gd name="connsiteX36" fmla="*/ 3064719 w 9142413"/>
                <a:gd name="connsiteY36" fmla="*/ 1312095 h 1971675"/>
                <a:gd name="connsiteX37" fmla="*/ 3078832 w 9142413"/>
                <a:gd name="connsiteY37" fmla="*/ 1316806 h 1971675"/>
                <a:gd name="connsiteX38" fmla="*/ 3085888 w 9142413"/>
                <a:gd name="connsiteY38" fmla="*/ 1319161 h 1971675"/>
                <a:gd name="connsiteX39" fmla="*/ 3097648 w 9142413"/>
                <a:gd name="connsiteY39" fmla="*/ 1323873 h 1971675"/>
                <a:gd name="connsiteX40" fmla="*/ 3125873 w 9142413"/>
                <a:gd name="connsiteY40" fmla="*/ 1333295 h 1971675"/>
                <a:gd name="connsiteX41" fmla="*/ 3130577 w 9142413"/>
                <a:gd name="connsiteY41" fmla="*/ 1333295 h 1971675"/>
                <a:gd name="connsiteX42" fmla="*/ 3156449 w 9142413"/>
                <a:gd name="connsiteY42" fmla="*/ 1340362 h 1971675"/>
                <a:gd name="connsiteX43" fmla="*/ 3165858 w 9142413"/>
                <a:gd name="connsiteY43" fmla="*/ 1342718 h 1971675"/>
                <a:gd name="connsiteX44" fmla="*/ 3187026 w 9142413"/>
                <a:gd name="connsiteY44" fmla="*/ 1349785 h 1971675"/>
                <a:gd name="connsiteX45" fmla="*/ 3196434 w 9142413"/>
                <a:gd name="connsiteY45" fmla="*/ 1352141 h 1971675"/>
                <a:gd name="connsiteX46" fmla="*/ 3222307 w 9142413"/>
                <a:gd name="connsiteY46" fmla="*/ 1356852 h 1971675"/>
                <a:gd name="connsiteX47" fmla="*/ 3224659 w 9142413"/>
                <a:gd name="connsiteY47" fmla="*/ 1356852 h 1971675"/>
                <a:gd name="connsiteX48" fmla="*/ 3255235 w 9142413"/>
                <a:gd name="connsiteY48" fmla="*/ 1363919 h 1971675"/>
                <a:gd name="connsiteX49" fmla="*/ 3264644 w 9142413"/>
                <a:gd name="connsiteY49" fmla="*/ 1366274 h 1971675"/>
                <a:gd name="connsiteX50" fmla="*/ 3283460 w 9142413"/>
                <a:gd name="connsiteY50" fmla="*/ 1370986 h 1971675"/>
                <a:gd name="connsiteX51" fmla="*/ 3295220 w 9142413"/>
                <a:gd name="connsiteY51" fmla="*/ 1373341 h 1971675"/>
                <a:gd name="connsiteX52" fmla="*/ 3316389 w 9142413"/>
                <a:gd name="connsiteY52" fmla="*/ 1375697 h 1971675"/>
                <a:gd name="connsiteX53" fmla="*/ 3325797 w 9142413"/>
                <a:gd name="connsiteY53" fmla="*/ 1378053 h 1971675"/>
                <a:gd name="connsiteX54" fmla="*/ 3351669 w 9142413"/>
                <a:gd name="connsiteY54" fmla="*/ 1382764 h 1971675"/>
                <a:gd name="connsiteX55" fmla="*/ 3358726 w 9142413"/>
                <a:gd name="connsiteY55" fmla="*/ 1382764 h 1971675"/>
                <a:gd name="connsiteX56" fmla="*/ 3389302 w 9142413"/>
                <a:gd name="connsiteY56" fmla="*/ 1387475 h 1971675"/>
                <a:gd name="connsiteX57" fmla="*/ 3396358 w 9142413"/>
                <a:gd name="connsiteY57" fmla="*/ 1387475 h 1971675"/>
                <a:gd name="connsiteX58" fmla="*/ 3422231 w 9142413"/>
                <a:gd name="connsiteY58" fmla="*/ 1392186 h 1971675"/>
                <a:gd name="connsiteX59" fmla="*/ 3431639 w 9142413"/>
                <a:gd name="connsiteY59" fmla="*/ 1392186 h 1971675"/>
                <a:gd name="connsiteX60" fmla="*/ 3457512 w 9142413"/>
                <a:gd name="connsiteY60" fmla="*/ 1396898 h 1971675"/>
                <a:gd name="connsiteX61" fmla="*/ 3466920 w 9142413"/>
                <a:gd name="connsiteY61" fmla="*/ 1396898 h 1971675"/>
                <a:gd name="connsiteX62" fmla="*/ 3499848 w 9142413"/>
                <a:gd name="connsiteY62" fmla="*/ 1399253 h 1971675"/>
                <a:gd name="connsiteX63" fmla="*/ 3537481 w 9142413"/>
                <a:gd name="connsiteY63" fmla="*/ 1403965 h 1971675"/>
                <a:gd name="connsiteX64" fmla="*/ 3546889 w 9142413"/>
                <a:gd name="connsiteY64" fmla="*/ 1403965 h 1971675"/>
                <a:gd name="connsiteX65" fmla="*/ 3600987 w 9142413"/>
                <a:gd name="connsiteY65" fmla="*/ 1406320 h 1971675"/>
                <a:gd name="connsiteX66" fmla="*/ 3605691 w 9142413"/>
                <a:gd name="connsiteY66" fmla="*/ 1408676 h 1971675"/>
                <a:gd name="connsiteX67" fmla="*/ 3636267 w 9142413"/>
                <a:gd name="connsiteY67" fmla="*/ 1408676 h 1971675"/>
                <a:gd name="connsiteX68" fmla="*/ 3638619 w 9142413"/>
                <a:gd name="connsiteY68" fmla="*/ 1408676 h 1971675"/>
                <a:gd name="connsiteX69" fmla="*/ 3671548 w 9142413"/>
                <a:gd name="connsiteY69" fmla="*/ 1408676 h 1971675"/>
                <a:gd name="connsiteX70" fmla="*/ 3680956 w 9142413"/>
                <a:gd name="connsiteY70" fmla="*/ 1408676 h 1971675"/>
                <a:gd name="connsiteX71" fmla="*/ 3704477 w 9142413"/>
                <a:gd name="connsiteY71" fmla="*/ 1408676 h 1971675"/>
                <a:gd name="connsiteX72" fmla="*/ 3713885 w 9142413"/>
                <a:gd name="connsiteY72" fmla="*/ 1408676 h 1971675"/>
                <a:gd name="connsiteX73" fmla="*/ 3737405 w 9142413"/>
                <a:gd name="connsiteY73" fmla="*/ 1408676 h 1971675"/>
                <a:gd name="connsiteX74" fmla="*/ 3744462 w 9142413"/>
                <a:gd name="connsiteY74" fmla="*/ 1408676 h 1971675"/>
                <a:gd name="connsiteX75" fmla="*/ 3779742 w 9142413"/>
                <a:gd name="connsiteY75" fmla="*/ 1408676 h 1971675"/>
                <a:gd name="connsiteX76" fmla="*/ 3789150 w 9142413"/>
                <a:gd name="connsiteY76" fmla="*/ 1406320 h 1971675"/>
                <a:gd name="connsiteX77" fmla="*/ 3824431 w 9142413"/>
                <a:gd name="connsiteY77" fmla="*/ 1403965 h 1971675"/>
                <a:gd name="connsiteX78" fmla="*/ 3847952 w 9142413"/>
                <a:gd name="connsiteY78" fmla="*/ 1401609 h 1971675"/>
                <a:gd name="connsiteX79" fmla="*/ 8923672 w 9142413"/>
                <a:gd name="connsiteY79" fmla="*/ 866878 h 1971675"/>
                <a:gd name="connsiteX80" fmla="*/ 8951897 w 9142413"/>
                <a:gd name="connsiteY80" fmla="*/ 864522 h 1971675"/>
                <a:gd name="connsiteX81" fmla="*/ 8973065 w 9142413"/>
                <a:gd name="connsiteY81" fmla="*/ 862166 h 1971675"/>
                <a:gd name="connsiteX82" fmla="*/ 8977770 w 9142413"/>
                <a:gd name="connsiteY82" fmla="*/ 859811 h 1971675"/>
                <a:gd name="connsiteX83" fmla="*/ 8994234 w 9142413"/>
                <a:gd name="connsiteY83" fmla="*/ 857455 h 1971675"/>
                <a:gd name="connsiteX84" fmla="*/ 8998938 w 9142413"/>
                <a:gd name="connsiteY84" fmla="*/ 857455 h 1971675"/>
                <a:gd name="connsiteX85" fmla="*/ 9013050 w 9142413"/>
                <a:gd name="connsiteY85" fmla="*/ 855099 h 1971675"/>
                <a:gd name="connsiteX86" fmla="*/ 9017754 w 9142413"/>
                <a:gd name="connsiteY86" fmla="*/ 852744 h 1971675"/>
                <a:gd name="connsiteX87" fmla="*/ 9034219 w 9142413"/>
                <a:gd name="connsiteY87" fmla="*/ 850388 h 1971675"/>
                <a:gd name="connsiteX88" fmla="*/ 9038923 w 9142413"/>
                <a:gd name="connsiteY88" fmla="*/ 848032 h 1971675"/>
                <a:gd name="connsiteX89" fmla="*/ 9053035 w 9142413"/>
                <a:gd name="connsiteY89" fmla="*/ 843321 h 1971675"/>
                <a:gd name="connsiteX90" fmla="*/ 9067147 w 9142413"/>
                <a:gd name="connsiteY90" fmla="*/ 838610 h 1971675"/>
                <a:gd name="connsiteX91" fmla="*/ 9069499 w 9142413"/>
                <a:gd name="connsiteY91" fmla="*/ 838610 h 1971675"/>
                <a:gd name="connsiteX92" fmla="*/ 9081260 w 9142413"/>
                <a:gd name="connsiteY92" fmla="*/ 833899 h 1971675"/>
                <a:gd name="connsiteX93" fmla="*/ 9090668 w 9142413"/>
                <a:gd name="connsiteY93" fmla="*/ 829187 h 1971675"/>
                <a:gd name="connsiteX94" fmla="*/ 9095372 w 9142413"/>
                <a:gd name="connsiteY94" fmla="*/ 826832 h 1971675"/>
                <a:gd name="connsiteX95" fmla="*/ 9107132 w 9142413"/>
                <a:gd name="connsiteY95" fmla="*/ 819765 h 1971675"/>
                <a:gd name="connsiteX96" fmla="*/ 9109484 w 9142413"/>
                <a:gd name="connsiteY96" fmla="*/ 819765 h 1971675"/>
                <a:gd name="connsiteX97" fmla="*/ 9118893 w 9142413"/>
                <a:gd name="connsiteY97" fmla="*/ 812698 h 1971675"/>
                <a:gd name="connsiteX98" fmla="*/ 9125949 w 9142413"/>
                <a:gd name="connsiteY98" fmla="*/ 807987 h 1971675"/>
                <a:gd name="connsiteX99" fmla="*/ 9125949 w 9142413"/>
                <a:gd name="connsiteY99" fmla="*/ 805631 h 1971675"/>
                <a:gd name="connsiteX100" fmla="*/ 9133005 w 9142413"/>
                <a:gd name="connsiteY100" fmla="*/ 800920 h 1971675"/>
                <a:gd name="connsiteX101" fmla="*/ 9133005 w 9142413"/>
                <a:gd name="connsiteY101" fmla="*/ 798564 h 1971675"/>
                <a:gd name="connsiteX102" fmla="*/ 9137709 w 9142413"/>
                <a:gd name="connsiteY102" fmla="*/ 793853 h 1971675"/>
                <a:gd name="connsiteX103" fmla="*/ 9137709 w 9142413"/>
                <a:gd name="connsiteY103" fmla="*/ 791497 h 1971675"/>
                <a:gd name="connsiteX104" fmla="*/ 9140061 w 9142413"/>
                <a:gd name="connsiteY104" fmla="*/ 784430 h 1971675"/>
                <a:gd name="connsiteX105" fmla="*/ 9142413 w 9142413"/>
                <a:gd name="connsiteY105" fmla="*/ 777363 h 1971675"/>
                <a:gd name="connsiteX106" fmla="*/ 9081260 w 9142413"/>
                <a:gd name="connsiteY106" fmla="*/ 1338007 h 1971675"/>
                <a:gd name="connsiteX107" fmla="*/ 9078908 w 9142413"/>
                <a:gd name="connsiteY107" fmla="*/ 1345074 h 1971675"/>
                <a:gd name="connsiteX108" fmla="*/ 9078908 w 9142413"/>
                <a:gd name="connsiteY108" fmla="*/ 1347429 h 1971675"/>
                <a:gd name="connsiteX109" fmla="*/ 9076556 w 9142413"/>
                <a:gd name="connsiteY109" fmla="*/ 1354496 h 1971675"/>
                <a:gd name="connsiteX110" fmla="*/ 9074204 w 9142413"/>
                <a:gd name="connsiteY110" fmla="*/ 1356852 h 1971675"/>
                <a:gd name="connsiteX111" fmla="*/ 9071852 w 9142413"/>
                <a:gd name="connsiteY111" fmla="*/ 1361563 h 1971675"/>
                <a:gd name="connsiteX112" fmla="*/ 9067147 w 9142413"/>
                <a:gd name="connsiteY112" fmla="*/ 1366274 h 1971675"/>
                <a:gd name="connsiteX113" fmla="*/ 9064795 w 9142413"/>
                <a:gd name="connsiteY113" fmla="*/ 1368630 h 1971675"/>
                <a:gd name="connsiteX114" fmla="*/ 9057739 w 9142413"/>
                <a:gd name="connsiteY114" fmla="*/ 1375697 h 1971675"/>
                <a:gd name="connsiteX115" fmla="*/ 9045979 w 9142413"/>
                <a:gd name="connsiteY115" fmla="*/ 1382764 h 1971675"/>
                <a:gd name="connsiteX116" fmla="*/ 9034219 w 9142413"/>
                <a:gd name="connsiteY116" fmla="*/ 1389831 h 1971675"/>
                <a:gd name="connsiteX117" fmla="*/ 9029515 w 9142413"/>
                <a:gd name="connsiteY117" fmla="*/ 1392186 h 1971675"/>
                <a:gd name="connsiteX118" fmla="*/ 9020106 w 9142413"/>
                <a:gd name="connsiteY118" fmla="*/ 1394542 h 1971675"/>
                <a:gd name="connsiteX119" fmla="*/ 9020106 w 9142413"/>
                <a:gd name="connsiteY119" fmla="*/ 1396898 h 1971675"/>
                <a:gd name="connsiteX120" fmla="*/ 9008346 w 9142413"/>
                <a:gd name="connsiteY120" fmla="*/ 1399253 h 1971675"/>
                <a:gd name="connsiteX121" fmla="*/ 9005994 w 9142413"/>
                <a:gd name="connsiteY121" fmla="*/ 1401609 h 1971675"/>
                <a:gd name="connsiteX122" fmla="*/ 9001290 w 9142413"/>
                <a:gd name="connsiteY122" fmla="*/ 1401609 h 1971675"/>
                <a:gd name="connsiteX123" fmla="*/ 8991882 w 9142413"/>
                <a:gd name="connsiteY123" fmla="*/ 1406320 h 1971675"/>
                <a:gd name="connsiteX124" fmla="*/ 8982474 w 9142413"/>
                <a:gd name="connsiteY124" fmla="*/ 1408676 h 1971675"/>
                <a:gd name="connsiteX125" fmla="*/ 8977770 w 9142413"/>
                <a:gd name="connsiteY125" fmla="*/ 1411032 h 1971675"/>
                <a:gd name="connsiteX126" fmla="*/ 8973065 w 9142413"/>
                <a:gd name="connsiteY126" fmla="*/ 1411032 h 1971675"/>
                <a:gd name="connsiteX127" fmla="*/ 8956601 w 9142413"/>
                <a:gd name="connsiteY127" fmla="*/ 1415743 h 1971675"/>
                <a:gd name="connsiteX128" fmla="*/ 8951897 w 9142413"/>
                <a:gd name="connsiteY128" fmla="*/ 1415743 h 1971675"/>
                <a:gd name="connsiteX129" fmla="*/ 8937785 w 9142413"/>
                <a:gd name="connsiteY129" fmla="*/ 1418099 h 1971675"/>
                <a:gd name="connsiteX130" fmla="*/ 8933081 w 9142413"/>
                <a:gd name="connsiteY130" fmla="*/ 1420454 h 1971675"/>
                <a:gd name="connsiteX131" fmla="*/ 8928377 w 9142413"/>
                <a:gd name="connsiteY131" fmla="*/ 1420454 h 1971675"/>
                <a:gd name="connsiteX132" fmla="*/ 8916616 w 9142413"/>
                <a:gd name="connsiteY132" fmla="*/ 1422810 h 1971675"/>
                <a:gd name="connsiteX133" fmla="*/ 8911912 w 9142413"/>
                <a:gd name="connsiteY133" fmla="*/ 1422810 h 1971675"/>
                <a:gd name="connsiteX134" fmla="*/ 8890744 w 9142413"/>
                <a:gd name="connsiteY134" fmla="*/ 1427521 h 1971675"/>
                <a:gd name="connsiteX135" fmla="*/ 8862519 w 9142413"/>
                <a:gd name="connsiteY135" fmla="*/ 1429877 h 1971675"/>
                <a:gd name="connsiteX136" fmla="*/ 3786798 w 9142413"/>
                <a:gd name="connsiteY136" fmla="*/ 1964608 h 1971675"/>
                <a:gd name="connsiteX137" fmla="*/ 3727997 w 9142413"/>
                <a:gd name="connsiteY137" fmla="*/ 1969320 h 1971675"/>
                <a:gd name="connsiteX138" fmla="*/ 3718589 w 9142413"/>
                <a:gd name="connsiteY138" fmla="*/ 1969320 h 1971675"/>
                <a:gd name="connsiteX139" fmla="*/ 3683308 w 9142413"/>
                <a:gd name="connsiteY139" fmla="*/ 1971675 h 1971675"/>
                <a:gd name="connsiteX140" fmla="*/ 3680956 w 9142413"/>
                <a:gd name="connsiteY140" fmla="*/ 1971675 h 1971675"/>
                <a:gd name="connsiteX141" fmla="*/ 3676252 w 9142413"/>
                <a:gd name="connsiteY141" fmla="*/ 1971675 h 1971675"/>
                <a:gd name="connsiteX142" fmla="*/ 3652732 w 9142413"/>
                <a:gd name="connsiteY142" fmla="*/ 1971675 h 1971675"/>
                <a:gd name="connsiteX143" fmla="*/ 3643323 w 9142413"/>
                <a:gd name="connsiteY143" fmla="*/ 1971675 h 1971675"/>
                <a:gd name="connsiteX144" fmla="*/ 3619803 w 9142413"/>
                <a:gd name="connsiteY144" fmla="*/ 1971675 h 1971675"/>
                <a:gd name="connsiteX145" fmla="*/ 3610395 w 9142413"/>
                <a:gd name="connsiteY145" fmla="*/ 1971675 h 1971675"/>
                <a:gd name="connsiteX146" fmla="*/ 3577466 w 9142413"/>
                <a:gd name="connsiteY146" fmla="*/ 1971675 h 1971675"/>
                <a:gd name="connsiteX147" fmla="*/ 3575114 w 9142413"/>
                <a:gd name="connsiteY147" fmla="*/ 1971675 h 1971675"/>
                <a:gd name="connsiteX148" fmla="*/ 3546889 w 9142413"/>
                <a:gd name="connsiteY148" fmla="*/ 1969320 h 1971675"/>
                <a:gd name="connsiteX149" fmla="*/ 3542185 w 9142413"/>
                <a:gd name="connsiteY149" fmla="*/ 1969320 h 1971675"/>
                <a:gd name="connsiteX150" fmla="*/ 3539833 w 9142413"/>
                <a:gd name="connsiteY150" fmla="*/ 1969320 h 1971675"/>
                <a:gd name="connsiteX151" fmla="*/ 3485736 w 9142413"/>
                <a:gd name="connsiteY151" fmla="*/ 1966964 h 1971675"/>
                <a:gd name="connsiteX152" fmla="*/ 3481032 w 9142413"/>
                <a:gd name="connsiteY152" fmla="*/ 1966964 h 1971675"/>
                <a:gd name="connsiteX153" fmla="*/ 3476328 w 9142413"/>
                <a:gd name="connsiteY153" fmla="*/ 1964608 h 1971675"/>
                <a:gd name="connsiteX154" fmla="*/ 3405767 w 9142413"/>
                <a:gd name="connsiteY154" fmla="*/ 1959897 h 1971675"/>
                <a:gd name="connsiteX155" fmla="*/ 3401062 w 9142413"/>
                <a:gd name="connsiteY155" fmla="*/ 1957541 h 1971675"/>
                <a:gd name="connsiteX156" fmla="*/ 3394006 w 9142413"/>
                <a:gd name="connsiteY156" fmla="*/ 1957541 h 1971675"/>
                <a:gd name="connsiteX157" fmla="*/ 3370486 w 9142413"/>
                <a:gd name="connsiteY157" fmla="*/ 1955186 h 1971675"/>
                <a:gd name="connsiteX158" fmla="*/ 3365782 w 9142413"/>
                <a:gd name="connsiteY158" fmla="*/ 1955186 h 1971675"/>
                <a:gd name="connsiteX159" fmla="*/ 3361078 w 9142413"/>
                <a:gd name="connsiteY159" fmla="*/ 1952830 h 1971675"/>
                <a:gd name="connsiteX160" fmla="*/ 3337557 w 9142413"/>
                <a:gd name="connsiteY160" fmla="*/ 1950474 h 1971675"/>
                <a:gd name="connsiteX161" fmla="*/ 3330501 w 9142413"/>
                <a:gd name="connsiteY161" fmla="*/ 1950474 h 1971675"/>
                <a:gd name="connsiteX162" fmla="*/ 3328149 w 9142413"/>
                <a:gd name="connsiteY162" fmla="*/ 1950474 h 1971675"/>
                <a:gd name="connsiteX163" fmla="*/ 3297572 w 9142413"/>
                <a:gd name="connsiteY163" fmla="*/ 1945763 h 1971675"/>
                <a:gd name="connsiteX164" fmla="*/ 3295220 w 9142413"/>
                <a:gd name="connsiteY164" fmla="*/ 1945763 h 1971675"/>
                <a:gd name="connsiteX165" fmla="*/ 3290516 w 9142413"/>
                <a:gd name="connsiteY165" fmla="*/ 1943407 h 1971675"/>
                <a:gd name="connsiteX166" fmla="*/ 3264644 w 9142413"/>
                <a:gd name="connsiteY166" fmla="*/ 1938696 h 1971675"/>
                <a:gd name="connsiteX167" fmla="*/ 3262292 w 9142413"/>
                <a:gd name="connsiteY167" fmla="*/ 1938696 h 1971675"/>
                <a:gd name="connsiteX168" fmla="*/ 3255235 w 9142413"/>
                <a:gd name="connsiteY168" fmla="*/ 1938696 h 1971675"/>
                <a:gd name="connsiteX169" fmla="*/ 3234067 w 9142413"/>
                <a:gd name="connsiteY169" fmla="*/ 1933985 h 1971675"/>
                <a:gd name="connsiteX170" fmla="*/ 3229363 w 9142413"/>
                <a:gd name="connsiteY170" fmla="*/ 1933985 h 1971675"/>
                <a:gd name="connsiteX171" fmla="*/ 3222307 w 9142413"/>
                <a:gd name="connsiteY171" fmla="*/ 1931629 h 1971675"/>
                <a:gd name="connsiteX172" fmla="*/ 3203490 w 9142413"/>
                <a:gd name="connsiteY172" fmla="*/ 1926918 h 1971675"/>
                <a:gd name="connsiteX173" fmla="*/ 3196434 w 9142413"/>
                <a:gd name="connsiteY173" fmla="*/ 1926918 h 1971675"/>
                <a:gd name="connsiteX174" fmla="*/ 3194082 w 9142413"/>
                <a:gd name="connsiteY174" fmla="*/ 1926918 h 1971675"/>
                <a:gd name="connsiteX175" fmla="*/ 3163506 w 9142413"/>
                <a:gd name="connsiteY175" fmla="*/ 1919851 h 1971675"/>
                <a:gd name="connsiteX176" fmla="*/ 3158801 w 9142413"/>
                <a:gd name="connsiteY176" fmla="*/ 1919851 h 1971675"/>
                <a:gd name="connsiteX177" fmla="*/ 3135281 w 9142413"/>
                <a:gd name="connsiteY177" fmla="*/ 1912784 h 1971675"/>
                <a:gd name="connsiteX178" fmla="*/ 3130577 w 9142413"/>
                <a:gd name="connsiteY178" fmla="*/ 1912784 h 1971675"/>
                <a:gd name="connsiteX179" fmla="*/ 3125873 w 9142413"/>
                <a:gd name="connsiteY179" fmla="*/ 1910428 h 1971675"/>
                <a:gd name="connsiteX180" fmla="*/ 3104704 w 9142413"/>
                <a:gd name="connsiteY180" fmla="*/ 1905717 h 1971675"/>
                <a:gd name="connsiteX181" fmla="*/ 3100000 w 9142413"/>
                <a:gd name="connsiteY181" fmla="*/ 1903361 h 1971675"/>
                <a:gd name="connsiteX182" fmla="*/ 3095296 w 9142413"/>
                <a:gd name="connsiteY182" fmla="*/ 1903361 h 1971675"/>
                <a:gd name="connsiteX183" fmla="*/ 3069424 w 9142413"/>
                <a:gd name="connsiteY183" fmla="*/ 1896295 h 1971675"/>
                <a:gd name="connsiteX184" fmla="*/ 3067072 w 9142413"/>
                <a:gd name="connsiteY184" fmla="*/ 1893939 h 1971675"/>
                <a:gd name="connsiteX185" fmla="*/ 3064719 w 9142413"/>
                <a:gd name="connsiteY185" fmla="*/ 1893939 h 1971675"/>
                <a:gd name="connsiteX186" fmla="*/ 3036495 w 9142413"/>
                <a:gd name="connsiteY186" fmla="*/ 1884516 h 1971675"/>
                <a:gd name="connsiteX187" fmla="*/ 3031791 w 9142413"/>
                <a:gd name="connsiteY187" fmla="*/ 1884516 h 1971675"/>
                <a:gd name="connsiteX188" fmla="*/ 3024735 w 9142413"/>
                <a:gd name="connsiteY188" fmla="*/ 1882161 h 1971675"/>
                <a:gd name="connsiteX189" fmla="*/ 3017679 w 9142413"/>
                <a:gd name="connsiteY189" fmla="*/ 1879805 h 1971675"/>
                <a:gd name="connsiteX190" fmla="*/ 3003566 w 9142413"/>
                <a:gd name="connsiteY190" fmla="*/ 1875094 h 1971675"/>
                <a:gd name="connsiteX191" fmla="*/ 2996510 w 9142413"/>
                <a:gd name="connsiteY191" fmla="*/ 1872738 h 1971675"/>
                <a:gd name="connsiteX192" fmla="*/ 2984750 w 9142413"/>
                <a:gd name="connsiteY192" fmla="*/ 1868027 h 1971675"/>
                <a:gd name="connsiteX193" fmla="*/ 2977694 w 9142413"/>
                <a:gd name="connsiteY193" fmla="*/ 1865671 h 1971675"/>
                <a:gd name="connsiteX194" fmla="*/ 2958877 w 9142413"/>
                <a:gd name="connsiteY194" fmla="*/ 1856249 h 1971675"/>
                <a:gd name="connsiteX195" fmla="*/ 131715 w 9142413"/>
                <a:gd name="connsiteY195" fmla="*/ 673715 h 1971675"/>
                <a:gd name="connsiteX196" fmla="*/ 127011 w 9142413"/>
                <a:gd name="connsiteY196" fmla="*/ 671359 h 1971675"/>
                <a:gd name="connsiteX197" fmla="*/ 119954 w 9142413"/>
                <a:gd name="connsiteY197" fmla="*/ 669003 h 1971675"/>
                <a:gd name="connsiteX198" fmla="*/ 112898 w 9142413"/>
                <a:gd name="connsiteY198" fmla="*/ 666648 h 1971675"/>
                <a:gd name="connsiteX199" fmla="*/ 105842 w 9142413"/>
                <a:gd name="connsiteY199" fmla="*/ 661937 h 1971675"/>
                <a:gd name="connsiteX200" fmla="*/ 98786 w 9142413"/>
                <a:gd name="connsiteY200" fmla="*/ 659581 h 1971675"/>
                <a:gd name="connsiteX201" fmla="*/ 89378 w 9142413"/>
                <a:gd name="connsiteY201" fmla="*/ 654870 h 1971675"/>
                <a:gd name="connsiteX202" fmla="*/ 84674 w 9142413"/>
                <a:gd name="connsiteY202" fmla="*/ 652514 h 1971675"/>
                <a:gd name="connsiteX203" fmla="*/ 77618 w 9142413"/>
                <a:gd name="connsiteY203" fmla="*/ 647803 h 1971675"/>
                <a:gd name="connsiteX204" fmla="*/ 70561 w 9142413"/>
                <a:gd name="connsiteY204" fmla="*/ 643091 h 1971675"/>
                <a:gd name="connsiteX205" fmla="*/ 63505 w 9142413"/>
                <a:gd name="connsiteY205" fmla="*/ 640736 h 1971675"/>
                <a:gd name="connsiteX206" fmla="*/ 58801 w 9142413"/>
                <a:gd name="connsiteY206" fmla="*/ 636024 h 1971675"/>
                <a:gd name="connsiteX207" fmla="*/ 51745 w 9142413"/>
                <a:gd name="connsiteY207" fmla="*/ 633669 h 1971675"/>
                <a:gd name="connsiteX208" fmla="*/ 47041 w 9142413"/>
                <a:gd name="connsiteY208" fmla="*/ 628957 h 1971675"/>
                <a:gd name="connsiteX209" fmla="*/ 42337 w 9142413"/>
                <a:gd name="connsiteY209" fmla="*/ 626602 h 1971675"/>
                <a:gd name="connsiteX210" fmla="*/ 37633 w 9142413"/>
                <a:gd name="connsiteY210" fmla="*/ 621891 h 1971675"/>
                <a:gd name="connsiteX211" fmla="*/ 32929 w 9142413"/>
                <a:gd name="connsiteY211" fmla="*/ 619535 h 1971675"/>
                <a:gd name="connsiteX212" fmla="*/ 30577 w 9142413"/>
                <a:gd name="connsiteY212" fmla="*/ 614824 h 1971675"/>
                <a:gd name="connsiteX213" fmla="*/ 25873 w 9142413"/>
                <a:gd name="connsiteY213" fmla="*/ 612468 h 1971675"/>
                <a:gd name="connsiteX214" fmla="*/ 21168 w 9142413"/>
                <a:gd name="connsiteY214" fmla="*/ 607757 h 1971675"/>
                <a:gd name="connsiteX215" fmla="*/ 18816 w 9142413"/>
                <a:gd name="connsiteY215" fmla="*/ 605401 h 1971675"/>
                <a:gd name="connsiteX216" fmla="*/ 16464 w 9142413"/>
                <a:gd name="connsiteY216" fmla="*/ 600690 h 1971675"/>
                <a:gd name="connsiteX217" fmla="*/ 11760 w 9142413"/>
                <a:gd name="connsiteY217" fmla="*/ 598334 h 1971675"/>
                <a:gd name="connsiteX218" fmla="*/ 11760 w 9142413"/>
                <a:gd name="connsiteY218" fmla="*/ 593623 h 1971675"/>
                <a:gd name="connsiteX219" fmla="*/ 7056 w 9142413"/>
                <a:gd name="connsiteY219" fmla="*/ 591267 h 1971675"/>
                <a:gd name="connsiteX220" fmla="*/ 7056 w 9142413"/>
                <a:gd name="connsiteY220" fmla="*/ 588912 h 1971675"/>
                <a:gd name="connsiteX221" fmla="*/ 4704 w 9142413"/>
                <a:gd name="connsiteY221" fmla="*/ 584200 h 1971675"/>
                <a:gd name="connsiteX222" fmla="*/ 2352 w 9142413"/>
                <a:gd name="connsiteY222" fmla="*/ 581845 h 1971675"/>
                <a:gd name="connsiteX223" fmla="*/ 2352 w 9142413"/>
                <a:gd name="connsiteY223" fmla="*/ 577133 h 1971675"/>
                <a:gd name="connsiteX224" fmla="*/ 2352 w 9142413"/>
                <a:gd name="connsiteY224" fmla="*/ 574778 h 1971675"/>
                <a:gd name="connsiteX225" fmla="*/ 0 w 9142413"/>
                <a:gd name="connsiteY225" fmla="*/ 570066 h 1971675"/>
                <a:gd name="connsiteX226" fmla="*/ 0 w 9142413"/>
                <a:gd name="connsiteY226" fmla="*/ 567711 h 1971675"/>
                <a:gd name="connsiteX227" fmla="*/ 0 w 9142413"/>
                <a:gd name="connsiteY227" fmla="*/ 560644 h 1971675"/>
                <a:gd name="connsiteX228" fmla="*/ 61153 w 9142413"/>
                <a:gd name="connsiteY228" fmla="*/ 0 h 1971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9142413" h="1971675">
                  <a:moveTo>
                    <a:pt x="61153" y="0"/>
                  </a:moveTo>
                  <a:cubicBezTo>
                    <a:pt x="61153" y="2356"/>
                    <a:pt x="61153" y="4712"/>
                    <a:pt x="61153" y="7067"/>
                  </a:cubicBezTo>
                  <a:cubicBezTo>
                    <a:pt x="61153" y="7067"/>
                    <a:pt x="61153" y="7067"/>
                    <a:pt x="61153" y="9423"/>
                  </a:cubicBezTo>
                  <a:cubicBezTo>
                    <a:pt x="61153" y="9423"/>
                    <a:pt x="61153" y="11778"/>
                    <a:pt x="63505" y="11778"/>
                  </a:cubicBezTo>
                  <a:cubicBezTo>
                    <a:pt x="63505" y="14134"/>
                    <a:pt x="63505" y="14134"/>
                    <a:pt x="63505" y="16490"/>
                  </a:cubicBezTo>
                  <a:cubicBezTo>
                    <a:pt x="63505" y="16490"/>
                    <a:pt x="63505" y="18845"/>
                    <a:pt x="63505" y="18845"/>
                  </a:cubicBezTo>
                  <a:cubicBezTo>
                    <a:pt x="65857" y="21201"/>
                    <a:pt x="65857" y="21201"/>
                    <a:pt x="65857" y="21201"/>
                  </a:cubicBezTo>
                  <a:cubicBezTo>
                    <a:pt x="65857" y="23557"/>
                    <a:pt x="65857" y="25912"/>
                    <a:pt x="68209" y="25912"/>
                  </a:cubicBezTo>
                  <a:cubicBezTo>
                    <a:pt x="68209" y="28268"/>
                    <a:pt x="68209" y="28268"/>
                    <a:pt x="70561" y="28268"/>
                  </a:cubicBezTo>
                  <a:cubicBezTo>
                    <a:pt x="70561" y="30624"/>
                    <a:pt x="70561" y="30624"/>
                    <a:pt x="72914" y="32979"/>
                  </a:cubicBezTo>
                  <a:cubicBezTo>
                    <a:pt x="72914" y="32979"/>
                    <a:pt x="72914" y="35335"/>
                    <a:pt x="75266" y="35335"/>
                  </a:cubicBezTo>
                  <a:cubicBezTo>
                    <a:pt x="75266" y="37691"/>
                    <a:pt x="75266" y="37691"/>
                    <a:pt x="77618" y="40046"/>
                  </a:cubicBezTo>
                  <a:cubicBezTo>
                    <a:pt x="77618" y="40046"/>
                    <a:pt x="79970" y="42402"/>
                    <a:pt x="79970" y="42402"/>
                  </a:cubicBezTo>
                  <a:cubicBezTo>
                    <a:pt x="82322" y="44758"/>
                    <a:pt x="82322" y="44758"/>
                    <a:pt x="82322" y="47113"/>
                  </a:cubicBezTo>
                  <a:cubicBezTo>
                    <a:pt x="84674" y="47113"/>
                    <a:pt x="84674" y="49469"/>
                    <a:pt x="87026" y="49469"/>
                  </a:cubicBezTo>
                  <a:cubicBezTo>
                    <a:pt x="89378" y="51824"/>
                    <a:pt x="89378" y="51824"/>
                    <a:pt x="91730" y="54180"/>
                  </a:cubicBezTo>
                  <a:cubicBezTo>
                    <a:pt x="91730" y="54180"/>
                    <a:pt x="94082" y="56536"/>
                    <a:pt x="94082" y="56536"/>
                  </a:cubicBezTo>
                  <a:cubicBezTo>
                    <a:pt x="96434" y="58891"/>
                    <a:pt x="98786" y="58891"/>
                    <a:pt x="98786" y="61247"/>
                  </a:cubicBezTo>
                  <a:cubicBezTo>
                    <a:pt x="101138" y="61247"/>
                    <a:pt x="103490" y="63603"/>
                    <a:pt x="103490" y="63603"/>
                  </a:cubicBezTo>
                  <a:cubicBezTo>
                    <a:pt x="105842" y="65958"/>
                    <a:pt x="108194" y="65958"/>
                    <a:pt x="108194" y="68314"/>
                  </a:cubicBezTo>
                  <a:cubicBezTo>
                    <a:pt x="110546" y="68314"/>
                    <a:pt x="112898" y="70670"/>
                    <a:pt x="115250" y="70670"/>
                  </a:cubicBezTo>
                  <a:cubicBezTo>
                    <a:pt x="115250" y="73025"/>
                    <a:pt x="117602" y="73025"/>
                    <a:pt x="119954" y="75381"/>
                  </a:cubicBezTo>
                  <a:cubicBezTo>
                    <a:pt x="122307" y="75381"/>
                    <a:pt x="124659" y="77737"/>
                    <a:pt x="124659" y="77737"/>
                  </a:cubicBezTo>
                  <a:cubicBezTo>
                    <a:pt x="127011" y="80092"/>
                    <a:pt x="129363" y="80092"/>
                    <a:pt x="131715" y="82448"/>
                  </a:cubicBezTo>
                  <a:cubicBezTo>
                    <a:pt x="134067" y="82448"/>
                    <a:pt x="136419" y="84803"/>
                    <a:pt x="138771" y="84803"/>
                  </a:cubicBezTo>
                  <a:cubicBezTo>
                    <a:pt x="141123" y="87159"/>
                    <a:pt x="143475" y="87159"/>
                    <a:pt x="145827" y="89515"/>
                  </a:cubicBezTo>
                  <a:cubicBezTo>
                    <a:pt x="145827" y="91870"/>
                    <a:pt x="148179" y="91870"/>
                    <a:pt x="150531" y="94226"/>
                  </a:cubicBezTo>
                  <a:cubicBezTo>
                    <a:pt x="152883" y="94226"/>
                    <a:pt x="155235" y="96582"/>
                    <a:pt x="159939" y="96582"/>
                  </a:cubicBezTo>
                  <a:cubicBezTo>
                    <a:pt x="162291" y="98937"/>
                    <a:pt x="164643" y="98937"/>
                    <a:pt x="166995" y="101293"/>
                  </a:cubicBezTo>
                  <a:cubicBezTo>
                    <a:pt x="169348" y="101293"/>
                    <a:pt x="171700" y="103649"/>
                    <a:pt x="174052" y="103649"/>
                  </a:cubicBezTo>
                  <a:cubicBezTo>
                    <a:pt x="176404" y="106004"/>
                    <a:pt x="178756" y="106004"/>
                    <a:pt x="181108" y="108360"/>
                  </a:cubicBezTo>
                  <a:cubicBezTo>
                    <a:pt x="185812" y="108360"/>
                    <a:pt x="188164" y="110716"/>
                    <a:pt x="192868" y="113071"/>
                  </a:cubicBezTo>
                  <a:cubicBezTo>
                    <a:pt x="192868" y="113071"/>
                    <a:pt x="192868" y="113071"/>
                    <a:pt x="3020031" y="1295605"/>
                  </a:cubicBezTo>
                  <a:cubicBezTo>
                    <a:pt x="3024735" y="1297961"/>
                    <a:pt x="3031791" y="1300316"/>
                    <a:pt x="3038847" y="1302672"/>
                  </a:cubicBezTo>
                  <a:cubicBezTo>
                    <a:pt x="3041199" y="1305028"/>
                    <a:pt x="3043551" y="1305028"/>
                    <a:pt x="3043551" y="1305028"/>
                  </a:cubicBezTo>
                  <a:cubicBezTo>
                    <a:pt x="3048255" y="1307383"/>
                    <a:pt x="3052959" y="1309739"/>
                    <a:pt x="3057663" y="1309739"/>
                  </a:cubicBezTo>
                  <a:cubicBezTo>
                    <a:pt x="3060015" y="1312095"/>
                    <a:pt x="3062367" y="1312095"/>
                    <a:pt x="3064719" y="1312095"/>
                  </a:cubicBezTo>
                  <a:cubicBezTo>
                    <a:pt x="3069424" y="1314450"/>
                    <a:pt x="3074128" y="1316806"/>
                    <a:pt x="3078832" y="1316806"/>
                  </a:cubicBezTo>
                  <a:cubicBezTo>
                    <a:pt x="3081184" y="1319161"/>
                    <a:pt x="3083536" y="1319161"/>
                    <a:pt x="3085888" y="1319161"/>
                  </a:cubicBezTo>
                  <a:cubicBezTo>
                    <a:pt x="3090592" y="1321517"/>
                    <a:pt x="3092944" y="1321517"/>
                    <a:pt x="3097648" y="1323873"/>
                  </a:cubicBezTo>
                  <a:cubicBezTo>
                    <a:pt x="3107056" y="1326228"/>
                    <a:pt x="3116465" y="1330940"/>
                    <a:pt x="3125873" y="1333295"/>
                  </a:cubicBezTo>
                  <a:cubicBezTo>
                    <a:pt x="3128225" y="1333295"/>
                    <a:pt x="3128225" y="1333295"/>
                    <a:pt x="3130577" y="1333295"/>
                  </a:cubicBezTo>
                  <a:cubicBezTo>
                    <a:pt x="3137633" y="1335651"/>
                    <a:pt x="3147041" y="1338007"/>
                    <a:pt x="3156449" y="1340362"/>
                  </a:cubicBezTo>
                  <a:cubicBezTo>
                    <a:pt x="3158801" y="1342718"/>
                    <a:pt x="3163506" y="1342718"/>
                    <a:pt x="3165858" y="1342718"/>
                  </a:cubicBezTo>
                  <a:cubicBezTo>
                    <a:pt x="3172914" y="1345074"/>
                    <a:pt x="3179970" y="1347429"/>
                    <a:pt x="3187026" y="1349785"/>
                  </a:cubicBezTo>
                  <a:cubicBezTo>
                    <a:pt x="3189378" y="1349785"/>
                    <a:pt x="3191730" y="1349785"/>
                    <a:pt x="3196434" y="1352141"/>
                  </a:cubicBezTo>
                  <a:cubicBezTo>
                    <a:pt x="3203490" y="1352141"/>
                    <a:pt x="3212899" y="1354496"/>
                    <a:pt x="3222307" y="1356852"/>
                  </a:cubicBezTo>
                  <a:cubicBezTo>
                    <a:pt x="3222307" y="1356852"/>
                    <a:pt x="3224659" y="1356852"/>
                    <a:pt x="3224659" y="1356852"/>
                  </a:cubicBezTo>
                  <a:cubicBezTo>
                    <a:pt x="3234067" y="1359207"/>
                    <a:pt x="3243475" y="1361563"/>
                    <a:pt x="3255235" y="1363919"/>
                  </a:cubicBezTo>
                  <a:cubicBezTo>
                    <a:pt x="3257587" y="1363919"/>
                    <a:pt x="3259940" y="1366274"/>
                    <a:pt x="3264644" y="1366274"/>
                  </a:cubicBezTo>
                  <a:cubicBezTo>
                    <a:pt x="3269348" y="1366274"/>
                    <a:pt x="3276404" y="1368630"/>
                    <a:pt x="3283460" y="1370986"/>
                  </a:cubicBezTo>
                  <a:cubicBezTo>
                    <a:pt x="3288164" y="1370986"/>
                    <a:pt x="3292868" y="1370986"/>
                    <a:pt x="3295220" y="1373341"/>
                  </a:cubicBezTo>
                  <a:cubicBezTo>
                    <a:pt x="3302276" y="1373341"/>
                    <a:pt x="3309333" y="1375697"/>
                    <a:pt x="3316389" y="1375697"/>
                  </a:cubicBezTo>
                  <a:cubicBezTo>
                    <a:pt x="3321093" y="1375697"/>
                    <a:pt x="3323445" y="1378053"/>
                    <a:pt x="3325797" y="1378053"/>
                  </a:cubicBezTo>
                  <a:cubicBezTo>
                    <a:pt x="3335205" y="1380408"/>
                    <a:pt x="3344613" y="1380408"/>
                    <a:pt x="3351669" y="1382764"/>
                  </a:cubicBezTo>
                  <a:cubicBezTo>
                    <a:pt x="3354021" y="1382764"/>
                    <a:pt x="3356374" y="1382764"/>
                    <a:pt x="3358726" y="1382764"/>
                  </a:cubicBezTo>
                  <a:cubicBezTo>
                    <a:pt x="3368134" y="1385120"/>
                    <a:pt x="3379894" y="1385120"/>
                    <a:pt x="3389302" y="1387475"/>
                  </a:cubicBezTo>
                  <a:cubicBezTo>
                    <a:pt x="3391654" y="1387475"/>
                    <a:pt x="3394006" y="1387475"/>
                    <a:pt x="3396358" y="1387475"/>
                  </a:cubicBezTo>
                  <a:cubicBezTo>
                    <a:pt x="3405767" y="1389831"/>
                    <a:pt x="3415175" y="1389831"/>
                    <a:pt x="3422231" y="1392186"/>
                  </a:cubicBezTo>
                  <a:cubicBezTo>
                    <a:pt x="3426935" y="1392186"/>
                    <a:pt x="3429287" y="1392186"/>
                    <a:pt x="3431639" y="1392186"/>
                  </a:cubicBezTo>
                  <a:cubicBezTo>
                    <a:pt x="3441047" y="1394542"/>
                    <a:pt x="3448103" y="1394542"/>
                    <a:pt x="3457512" y="1396898"/>
                  </a:cubicBezTo>
                  <a:cubicBezTo>
                    <a:pt x="3459864" y="1396898"/>
                    <a:pt x="3462216" y="1396898"/>
                    <a:pt x="3466920" y="1396898"/>
                  </a:cubicBezTo>
                  <a:cubicBezTo>
                    <a:pt x="3476328" y="1399253"/>
                    <a:pt x="3488088" y="1399253"/>
                    <a:pt x="3499848" y="1399253"/>
                  </a:cubicBezTo>
                  <a:cubicBezTo>
                    <a:pt x="3513961" y="1401609"/>
                    <a:pt x="3525721" y="1401609"/>
                    <a:pt x="3537481" y="1403965"/>
                  </a:cubicBezTo>
                  <a:cubicBezTo>
                    <a:pt x="3539833" y="1403965"/>
                    <a:pt x="3544537" y="1403965"/>
                    <a:pt x="3546889" y="1403965"/>
                  </a:cubicBezTo>
                  <a:cubicBezTo>
                    <a:pt x="3563354" y="1406320"/>
                    <a:pt x="3582170" y="1406320"/>
                    <a:pt x="3600987" y="1406320"/>
                  </a:cubicBezTo>
                  <a:cubicBezTo>
                    <a:pt x="3603339" y="1406320"/>
                    <a:pt x="3605691" y="1408676"/>
                    <a:pt x="3605691" y="1408676"/>
                  </a:cubicBezTo>
                  <a:cubicBezTo>
                    <a:pt x="3617451" y="1408676"/>
                    <a:pt x="3626859" y="1408676"/>
                    <a:pt x="3636267" y="1408676"/>
                  </a:cubicBezTo>
                  <a:cubicBezTo>
                    <a:pt x="3638619" y="1408676"/>
                    <a:pt x="3638619" y="1408676"/>
                    <a:pt x="3638619" y="1408676"/>
                  </a:cubicBezTo>
                  <a:cubicBezTo>
                    <a:pt x="3650380" y="1408676"/>
                    <a:pt x="3662140" y="1408676"/>
                    <a:pt x="3671548" y="1408676"/>
                  </a:cubicBezTo>
                  <a:cubicBezTo>
                    <a:pt x="3673900" y="1408676"/>
                    <a:pt x="3678604" y="1408676"/>
                    <a:pt x="3680956" y="1408676"/>
                  </a:cubicBezTo>
                  <a:cubicBezTo>
                    <a:pt x="3688012" y="1408676"/>
                    <a:pt x="3695069" y="1408676"/>
                    <a:pt x="3704477" y="1408676"/>
                  </a:cubicBezTo>
                  <a:cubicBezTo>
                    <a:pt x="3706829" y="1408676"/>
                    <a:pt x="3711533" y="1408676"/>
                    <a:pt x="3713885" y="1408676"/>
                  </a:cubicBezTo>
                  <a:cubicBezTo>
                    <a:pt x="3720941" y="1408676"/>
                    <a:pt x="3730349" y="1408676"/>
                    <a:pt x="3737405" y="1408676"/>
                  </a:cubicBezTo>
                  <a:cubicBezTo>
                    <a:pt x="3739757" y="1408676"/>
                    <a:pt x="3742109" y="1408676"/>
                    <a:pt x="3744462" y="1408676"/>
                  </a:cubicBezTo>
                  <a:cubicBezTo>
                    <a:pt x="3756222" y="1408676"/>
                    <a:pt x="3767982" y="1408676"/>
                    <a:pt x="3779742" y="1408676"/>
                  </a:cubicBezTo>
                  <a:cubicBezTo>
                    <a:pt x="3782094" y="1406320"/>
                    <a:pt x="3784446" y="1406320"/>
                    <a:pt x="3789150" y="1406320"/>
                  </a:cubicBezTo>
                  <a:cubicBezTo>
                    <a:pt x="3800911" y="1406320"/>
                    <a:pt x="3812671" y="1406320"/>
                    <a:pt x="3824431" y="1403965"/>
                  </a:cubicBezTo>
                  <a:cubicBezTo>
                    <a:pt x="3831487" y="1403965"/>
                    <a:pt x="3838543" y="1403965"/>
                    <a:pt x="3847952" y="1401609"/>
                  </a:cubicBezTo>
                  <a:cubicBezTo>
                    <a:pt x="3847952" y="1401609"/>
                    <a:pt x="3847952" y="1401609"/>
                    <a:pt x="8923672" y="866878"/>
                  </a:cubicBezTo>
                  <a:cubicBezTo>
                    <a:pt x="8933081" y="866878"/>
                    <a:pt x="8942489" y="866878"/>
                    <a:pt x="8951897" y="864522"/>
                  </a:cubicBezTo>
                  <a:cubicBezTo>
                    <a:pt x="8958953" y="864522"/>
                    <a:pt x="8966009" y="862166"/>
                    <a:pt x="8973065" y="862166"/>
                  </a:cubicBezTo>
                  <a:cubicBezTo>
                    <a:pt x="8975418" y="862166"/>
                    <a:pt x="8975418" y="862166"/>
                    <a:pt x="8977770" y="859811"/>
                  </a:cubicBezTo>
                  <a:cubicBezTo>
                    <a:pt x="8982474" y="859811"/>
                    <a:pt x="8989530" y="859811"/>
                    <a:pt x="8994234" y="857455"/>
                  </a:cubicBezTo>
                  <a:cubicBezTo>
                    <a:pt x="8996586" y="857455"/>
                    <a:pt x="8996586" y="857455"/>
                    <a:pt x="8998938" y="857455"/>
                  </a:cubicBezTo>
                  <a:cubicBezTo>
                    <a:pt x="9003642" y="855099"/>
                    <a:pt x="9008346" y="855099"/>
                    <a:pt x="9013050" y="855099"/>
                  </a:cubicBezTo>
                  <a:cubicBezTo>
                    <a:pt x="9015402" y="852744"/>
                    <a:pt x="9015402" y="852744"/>
                    <a:pt x="9017754" y="852744"/>
                  </a:cubicBezTo>
                  <a:cubicBezTo>
                    <a:pt x="9022459" y="852744"/>
                    <a:pt x="9029515" y="850388"/>
                    <a:pt x="9034219" y="850388"/>
                  </a:cubicBezTo>
                  <a:cubicBezTo>
                    <a:pt x="9036571" y="848032"/>
                    <a:pt x="9036571" y="848032"/>
                    <a:pt x="9038923" y="848032"/>
                  </a:cubicBezTo>
                  <a:cubicBezTo>
                    <a:pt x="9043627" y="845677"/>
                    <a:pt x="9048331" y="845677"/>
                    <a:pt x="9053035" y="843321"/>
                  </a:cubicBezTo>
                  <a:cubicBezTo>
                    <a:pt x="9060091" y="840966"/>
                    <a:pt x="9064795" y="840966"/>
                    <a:pt x="9067147" y="838610"/>
                  </a:cubicBezTo>
                  <a:cubicBezTo>
                    <a:pt x="9069499" y="838610"/>
                    <a:pt x="9069499" y="838610"/>
                    <a:pt x="9069499" y="838610"/>
                  </a:cubicBezTo>
                  <a:cubicBezTo>
                    <a:pt x="9074204" y="836254"/>
                    <a:pt x="9078908" y="836254"/>
                    <a:pt x="9081260" y="833899"/>
                  </a:cubicBezTo>
                  <a:cubicBezTo>
                    <a:pt x="9085964" y="831543"/>
                    <a:pt x="9088316" y="831543"/>
                    <a:pt x="9090668" y="829187"/>
                  </a:cubicBezTo>
                  <a:cubicBezTo>
                    <a:pt x="9093020" y="829187"/>
                    <a:pt x="9095372" y="826832"/>
                    <a:pt x="9095372" y="826832"/>
                  </a:cubicBezTo>
                  <a:cubicBezTo>
                    <a:pt x="9100076" y="824476"/>
                    <a:pt x="9104780" y="822120"/>
                    <a:pt x="9107132" y="819765"/>
                  </a:cubicBezTo>
                  <a:cubicBezTo>
                    <a:pt x="9107132" y="819765"/>
                    <a:pt x="9107132" y="819765"/>
                    <a:pt x="9109484" y="819765"/>
                  </a:cubicBezTo>
                  <a:cubicBezTo>
                    <a:pt x="9111836" y="817409"/>
                    <a:pt x="9116540" y="815053"/>
                    <a:pt x="9118893" y="812698"/>
                  </a:cubicBezTo>
                  <a:cubicBezTo>
                    <a:pt x="9121245" y="810342"/>
                    <a:pt x="9123597" y="810342"/>
                    <a:pt x="9125949" y="807987"/>
                  </a:cubicBezTo>
                  <a:cubicBezTo>
                    <a:pt x="9125949" y="807987"/>
                    <a:pt x="9125949" y="805631"/>
                    <a:pt x="9125949" y="805631"/>
                  </a:cubicBezTo>
                  <a:cubicBezTo>
                    <a:pt x="9128301" y="803275"/>
                    <a:pt x="9130653" y="803275"/>
                    <a:pt x="9133005" y="800920"/>
                  </a:cubicBezTo>
                  <a:cubicBezTo>
                    <a:pt x="9133005" y="800920"/>
                    <a:pt x="9133005" y="798564"/>
                    <a:pt x="9133005" y="798564"/>
                  </a:cubicBezTo>
                  <a:cubicBezTo>
                    <a:pt x="9135357" y="796208"/>
                    <a:pt x="9135357" y="796208"/>
                    <a:pt x="9137709" y="793853"/>
                  </a:cubicBezTo>
                  <a:cubicBezTo>
                    <a:pt x="9137709" y="793853"/>
                    <a:pt x="9137709" y="791497"/>
                    <a:pt x="9137709" y="791497"/>
                  </a:cubicBezTo>
                  <a:cubicBezTo>
                    <a:pt x="9140061" y="789141"/>
                    <a:pt x="9140061" y="786786"/>
                    <a:pt x="9140061" y="784430"/>
                  </a:cubicBezTo>
                  <a:cubicBezTo>
                    <a:pt x="9142413" y="782074"/>
                    <a:pt x="9142413" y="779719"/>
                    <a:pt x="9142413" y="777363"/>
                  </a:cubicBezTo>
                  <a:cubicBezTo>
                    <a:pt x="9121245" y="963459"/>
                    <a:pt x="9102428" y="1151911"/>
                    <a:pt x="9081260" y="1338007"/>
                  </a:cubicBezTo>
                  <a:cubicBezTo>
                    <a:pt x="9081260" y="1340362"/>
                    <a:pt x="9081260" y="1342718"/>
                    <a:pt x="9078908" y="1345074"/>
                  </a:cubicBezTo>
                  <a:cubicBezTo>
                    <a:pt x="9078908" y="1347429"/>
                    <a:pt x="9078908" y="1347429"/>
                    <a:pt x="9078908" y="1347429"/>
                  </a:cubicBezTo>
                  <a:cubicBezTo>
                    <a:pt x="9078908" y="1349785"/>
                    <a:pt x="9076556" y="1352141"/>
                    <a:pt x="9076556" y="1354496"/>
                  </a:cubicBezTo>
                  <a:cubicBezTo>
                    <a:pt x="9074204" y="1356852"/>
                    <a:pt x="9074204" y="1356852"/>
                    <a:pt x="9074204" y="1356852"/>
                  </a:cubicBezTo>
                  <a:cubicBezTo>
                    <a:pt x="9074204" y="1359207"/>
                    <a:pt x="9071852" y="1359207"/>
                    <a:pt x="9071852" y="1361563"/>
                  </a:cubicBezTo>
                  <a:cubicBezTo>
                    <a:pt x="9069499" y="1363919"/>
                    <a:pt x="9069499" y="1363919"/>
                    <a:pt x="9067147" y="1366274"/>
                  </a:cubicBezTo>
                  <a:cubicBezTo>
                    <a:pt x="9067147" y="1366274"/>
                    <a:pt x="9067147" y="1368630"/>
                    <a:pt x="9064795" y="1368630"/>
                  </a:cubicBezTo>
                  <a:cubicBezTo>
                    <a:pt x="9062443" y="1370986"/>
                    <a:pt x="9060091" y="1373341"/>
                    <a:pt x="9057739" y="1375697"/>
                  </a:cubicBezTo>
                  <a:cubicBezTo>
                    <a:pt x="9055387" y="1378053"/>
                    <a:pt x="9050683" y="1380408"/>
                    <a:pt x="9045979" y="1382764"/>
                  </a:cubicBezTo>
                  <a:cubicBezTo>
                    <a:pt x="9043627" y="1385120"/>
                    <a:pt x="9038923" y="1387475"/>
                    <a:pt x="9034219" y="1389831"/>
                  </a:cubicBezTo>
                  <a:cubicBezTo>
                    <a:pt x="9034219" y="1389831"/>
                    <a:pt x="9031867" y="1389831"/>
                    <a:pt x="9029515" y="1392186"/>
                  </a:cubicBezTo>
                  <a:cubicBezTo>
                    <a:pt x="9027163" y="1392186"/>
                    <a:pt x="9024811" y="1394542"/>
                    <a:pt x="9020106" y="1394542"/>
                  </a:cubicBezTo>
                  <a:cubicBezTo>
                    <a:pt x="9020106" y="1394542"/>
                    <a:pt x="9020106" y="1396898"/>
                    <a:pt x="9020106" y="1396898"/>
                  </a:cubicBezTo>
                  <a:cubicBezTo>
                    <a:pt x="9015402" y="1396898"/>
                    <a:pt x="9013050" y="1399253"/>
                    <a:pt x="9008346" y="1399253"/>
                  </a:cubicBezTo>
                  <a:cubicBezTo>
                    <a:pt x="9008346" y="1399253"/>
                    <a:pt x="9008346" y="1401609"/>
                    <a:pt x="9005994" y="1401609"/>
                  </a:cubicBezTo>
                  <a:cubicBezTo>
                    <a:pt x="9005994" y="1401609"/>
                    <a:pt x="9003642" y="1401609"/>
                    <a:pt x="9001290" y="1401609"/>
                  </a:cubicBezTo>
                  <a:cubicBezTo>
                    <a:pt x="8998938" y="1403965"/>
                    <a:pt x="8996586" y="1403965"/>
                    <a:pt x="8991882" y="1406320"/>
                  </a:cubicBezTo>
                  <a:cubicBezTo>
                    <a:pt x="8989530" y="1406320"/>
                    <a:pt x="8984826" y="1408676"/>
                    <a:pt x="8982474" y="1408676"/>
                  </a:cubicBezTo>
                  <a:cubicBezTo>
                    <a:pt x="8980122" y="1408676"/>
                    <a:pt x="8977770" y="1408676"/>
                    <a:pt x="8977770" y="1411032"/>
                  </a:cubicBezTo>
                  <a:cubicBezTo>
                    <a:pt x="8975418" y="1411032"/>
                    <a:pt x="8975418" y="1411032"/>
                    <a:pt x="8973065" y="1411032"/>
                  </a:cubicBezTo>
                  <a:cubicBezTo>
                    <a:pt x="8968361" y="1413387"/>
                    <a:pt x="8963657" y="1413387"/>
                    <a:pt x="8956601" y="1415743"/>
                  </a:cubicBezTo>
                  <a:cubicBezTo>
                    <a:pt x="8954249" y="1415743"/>
                    <a:pt x="8954249" y="1415743"/>
                    <a:pt x="8951897" y="1415743"/>
                  </a:cubicBezTo>
                  <a:cubicBezTo>
                    <a:pt x="8947193" y="1418099"/>
                    <a:pt x="8942489" y="1418099"/>
                    <a:pt x="8937785" y="1418099"/>
                  </a:cubicBezTo>
                  <a:cubicBezTo>
                    <a:pt x="8935433" y="1420454"/>
                    <a:pt x="8933081" y="1420454"/>
                    <a:pt x="8933081" y="1420454"/>
                  </a:cubicBezTo>
                  <a:cubicBezTo>
                    <a:pt x="8930729" y="1420454"/>
                    <a:pt x="8930729" y="1420454"/>
                    <a:pt x="8928377" y="1420454"/>
                  </a:cubicBezTo>
                  <a:cubicBezTo>
                    <a:pt x="8926025" y="1420454"/>
                    <a:pt x="8921320" y="1422810"/>
                    <a:pt x="8916616" y="1422810"/>
                  </a:cubicBezTo>
                  <a:cubicBezTo>
                    <a:pt x="8914264" y="1422810"/>
                    <a:pt x="8914264" y="1422810"/>
                    <a:pt x="8911912" y="1422810"/>
                  </a:cubicBezTo>
                  <a:cubicBezTo>
                    <a:pt x="8904856" y="1425166"/>
                    <a:pt x="8897800" y="1425166"/>
                    <a:pt x="8890744" y="1427521"/>
                  </a:cubicBezTo>
                  <a:cubicBezTo>
                    <a:pt x="8881336" y="1427521"/>
                    <a:pt x="8871927" y="1429877"/>
                    <a:pt x="8862519" y="1429877"/>
                  </a:cubicBezTo>
                  <a:cubicBezTo>
                    <a:pt x="8862519" y="1429877"/>
                    <a:pt x="8862519" y="1429877"/>
                    <a:pt x="3786798" y="1964608"/>
                  </a:cubicBezTo>
                  <a:cubicBezTo>
                    <a:pt x="3767982" y="1966964"/>
                    <a:pt x="3746814" y="1966964"/>
                    <a:pt x="3727997" y="1969320"/>
                  </a:cubicBezTo>
                  <a:cubicBezTo>
                    <a:pt x="3723293" y="1969320"/>
                    <a:pt x="3720941" y="1969320"/>
                    <a:pt x="3718589" y="1969320"/>
                  </a:cubicBezTo>
                  <a:cubicBezTo>
                    <a:pt x="3706829" y="1969320"/>
                    <a:pt x="3695069" y="1971675"/>
                    <a:pt x="3683308" y="1971675"/>
                  </a:cubicBezTo>
                  <a:cubicBezTo>
                    <a:pt x="3683308" y="1971675"/>
                    <a:pt x="3683308" y="1971675"/>
                    <a:pt x="3680956" y="1971675"/>
                  </a:cubicBezTo>
                  <a:cubicBezTo>
                    <a:pt x="3680956" y="1971675"/>
                    <a:pt x="3678604" y="1971675"/>
                    <a:pt x="3676252" y="1971675"/>
                  </a:cubicBezTo>
                  <a:cubicBezTo>
                    <a:pt x="3669196" y="1971675"/>
                    <a:pt x="3659788" y="1971675"/>
                    <a:pt x="3652732" y="1971675"/>
                  </a:cubicBezTo>
                  <a:cubicBezTo>
                    <a:pt x="3650380" y="1971675"/>
                    <a:pt x="3645675" y="1971675"/>
                    <a:pt x="3643323" y="1971675"/>
                  </a:cubicBezTo>
                  <a:cubicBezTo>
                    <a:pt x="3633915" y="1971675"/>
                    <a:pt x="3626859" y="1971675"/>
                    <a:pt x="3619803" y="1971675"/>
                  </a:cubicBezTo>
                  <a:cubicBezTo>
                    <a:pt x="3617451" y="1971675"/>
                    <a:pt x="3612747" y="1971675"/>
                    <a:pt x="3610395" y="1971675"/>
                  </a:cubicBezTo>
                  <a:cubicBezTo>
                    <a:pt x="3598635" y="1971675"/>
                    <a:pt x="3589226" y="1971675"/>
                    <a:pt x="3577466" y="1971675"/>
                  </a:cubicBezTo>
                  <a:cubicBezTo>
                    <a:pt x="3577466" y="1971675"/>
                    <a:pt x="3577466" y="1971675"/>
                    <a:pt x="3575114" y="1971675"/>
                  </a:cubicBezTo>
                  <a:cubicBezTo>
                    <a:pt x="3565706" y="1969320"/>
                    <a:pt x="3556298" y="1969320"/>
                    <a:pt x="3546889" y="1969320"/>
                  </a:cubicBezTo>
                  <a:cubicBezTo>
                    <a:pt x="3544537" y="1969320"/>
                    <a:pt x="3542185" y="1969320"/>
                    <a:pt x="3542185" y="1969320"/>
                  </a:cubicBezTo>
                  <a:cubicBezTo>
                    <a:pt x="3539833" y="1969320"/>
                    <a:pt x="3539833" y="1969320"/>
                    <a:pt x="3539833" y="1969320"/>
                  </a:cubicBezTo>
                  <a:cubicBezTo>
                    <a:pt x="3521017" y="1969320"/>
                    <a:pt x="3502201" y="1966964"/>
                    <a:pt x="3485736" y="1966964"/>
                  </a:cubicBezTo>
                  <a:cubicBezTo>
                    <a:pt x="3483384" y="1966964"/>
                    <a:pt x="3483384" y="1966964"/>
                    <a:pt x="3481032" y="1966964"/>
                  </a:cubicBezTo>
                  <a:cubicBezTo>
                    <a:pt x="3481032" y="1964608"/>
                    <a:pt x="3478680" y="1964608"/>
                    <a:pt x="3476328" y="1964608"/>
                  </a:cubicBezTo>
                  <a:cubicBezTo>
                    <a:pt x="3452808" y="1964608"/>
                    <a:pt x="3429287" y="1962253"/>
                    <a:pt x="3405767" y="1959897"/>
                  </a:cubicBezTo>
                  <a:cubicBezTo>
                    <a:pt x="3403414" y="1957541"/>
                    <a:pt x="3403414" y="1957541"/>
                    <a:pt x="3401062" y="1957541"/>
                  </a:cubicBezTo>
                  <a:cubicBezTo>
                    <a:pt x="3398710" y="1957541"/>
                    <a:pt x="3396358" y="1957541"/>
                    <a:pt x="3394006" y="1957541"/>
                  </a:cubicBezTo>
                  <a:cubicBezTo>
                    <a:pt x="3386950" y="1957541"/>
                    <a:pt x="3379894" y="1955186"/>
                    <a:pt x="3370486" y="1955186"/>
                  </a:cubicBezTo>
                  <a:cubicBezTo>
                    <a:pt x="3370486" y="1955186"/>
                    <a:pt x="3368134" y="1955186"/>
                    <a:pt x="3365782" y="1955186"/>
                  </a:cubicBezTo>
                  <a:cubicBezTo>
                    <a:pt x="3363430" y="1955186"/>
                    <a:pt x="3363430" y="1952830"/>
                    <a:pt x="3361078" y="1952830"/>
                  </a:cubicBezTo>
                  <a:cubicBezTo>
                    <a:pt x="3354021" y="1952830"/>
                    <a:pt x="3344613" y="1950474"/>
                    <a:pt x="3337557" y="1950474"/>
                  </a:cubicBezTo>
                  <a:cubicBezTo>
                    <a:pt x="3335205" y="1950474"/>
                    <a:pt x="3332853" y="1950474"/>
                    <a:pt x="3330501" y="1950474"/>
                  </a:cubicBezTo>
                  <a:cubicBezTo>
                    <a:pt x="3330501" y="1950474"/>
                    <a:pt x="3330501" y="1950474"/>
                    <a:pt x="3328149" y="1950474"/>
                  </a:cubicBezTo>
                  <a:cubicBezTo>
                    <a:pt x="3318741" y="1948119"/>
                    <a:pt x="3306980" y="1945763"/>
                    <a:pt x="3297572" y="1945763"/>
                  </a:cubicBezTo>
                  <a:cubicBezTo>
                    <a:pt x="3297572" y="1945763"/>
                    <a:pt x="3295220" y="1945763"/>
                    <a:pt x="3295220" y="1945763"/>
                  </a:cubicBezTo>
                  <a:cubicBezTo>
                    <a:pt x="3295220" y="1943407"/>
                    <a:pt x="3292868" y="1943407"/>
                    <a:pt x="3290516" y="1943407"/>
                  </a:cubicBezTo>
                  <a:cubicBezTo>
                    <a:pt x="3283460" y="1943407"/>
                    <a:pt x="3274052" y="1941052"/>
                    <a:pt x="3264644" y="1938696"/>
                  </a:cubicBezTo>
                  <a:cubicBezTo>
                    <a:pt x="3264644" y="1938696"/>
                    <a:pt x="3262292" y="1938696"/>
                    <a:pt x="3262292" y="1938696"/>
                  </a:cubicBezTo>
                  <a:cubicBezTo>
                    <a:pt x="3259940" y="1938696"/>
                    <a:pt x="3257587" y="1938696"/>
                    <a:pt x="3255235" y="1938696"/>
                  </a:cubicBezTo>
                  <a:cubicBezTo>
                    <a:pt x="3248179" y="1936341"/>
                    <a:pt x="3241123" y="1936341"/>
                    <a:pt x="3234067" y="1933985"/>
                  </a:cubicBezTo>
                  <a:cubicBezTo>
                    <a:pt x="3231715" y="1933985"/>
                    <a:pt x="3229363" y="1933985"/>
                    <a:pt x="3229363" y="1933985"/>
                  </a:cubicBezTo>
                  <a:cubicBezTo>
                    <a:pt x="3227011" y="1931629"/>
                    <a:pt x="3224659" y="1931629"/>
                    <a:pt x="3222307" y="1931629"/>
                  </a:cubicBezTo>
                  <a:cubicBezTo>
                    <a:pt x="3215251" y="1931629"/>
                    <a:pt x="3210546" y="1929274"/>
                    <a:pt x="3203490" y="1926918"/>
                  </a:cubicBezTo>
                  <a:cubicBezTo>
                    <a:pt x="3201138" y="1926918"/>
                    <a:pt x="3198786" y="1926918"/>
                    <a:pt x="3196434" y="1926918"/>
                  </a:cubicBezTo>
                  <a:cubicBezTo>
                    <a:pt x="3194082" y="1926918"/>
                    <a:pt x="3194082" y="1926918"/>
                    <a:pt x="3194082" y="1926918"/>
                  </a:cubicBezTo>
                  <a:cubicBezTo>
                    <a:pt x="3182322" y="1924562"/>
                    <a:pt x="3172914" y="1922207"/>
                    <a:pt x="3163506" y="1919851"/>
                  </a:cubicBezTo>
                  <a:cubicBezTo>
                    <a:pt x="3161153" y="1919851"/>
                    <a:pt x="3161153" y="1919851"/>
                    <a:pt x="3158801" y="1919851"/>
                  </a:cubicBezTo>
                  <a:cubicBezTo>
                    <a:pt x="3151745" y="1917495"/>
                    <a:pt x="3142337" y="1915140"/>
                    <a:pt x="3135281" y="1912784"/>
                  </a:cubicBezTo>
                  <a:cubicBezTo>
                    <a:pt x="3132929" y="1912784"/>
                    <a:pt x="3132929" y="1912784"/>
                    <a:pt x="3130577" y="1912784"/>
                  </a:cubicBezTo>
                  <a:cubicBezTo>
                    <a:pt x="3128225" y="1910428"/>
                    <a:pt x="3125873" y="1910428"/>
                    <a:pt x="3125873" y="1910428"/>
                  </a:cubicBezTo>
                  <a:cubicBezTo>
                    <a:pt x="3118817" y="1908073"/>
                    <a:pt x="3111760" y="1908073"/>
                    <a:pt x="3104704" y="1905717"/>
                  </a:cubicBezTo>
                  <a:cubicBezTo>
                    <a:pt x="3102352" y="1905717"/>
                    <a:pt x="3100000" y="1903361"/>
                    <a:pt x="3100000" y="1903361"/>
                  </a:cubicBezTo>
                  <a:cubicBezTo>
                    <a:pt x="3097648" y="1903361"/>
                    <a:pt x="3097648" y="1903361"/>
                    <a:pt x="3095296" y="1903361"/>
                  </a:cubicBezTo>
                  <a:cubicBezTo>
                    <a:pt x="3085888" y="1901006"/>
                    <a:pt x="3076480" y="1898650"/>
                    <a:pt x="3069424" y="1896295"/>
                  </a:cubicBezTo>
                  <a:cubicBezTo>
                    <a:pt x="3067072" y="1896295"/>
                    <a:pt x="3067072" y="1893939"/>
                    <a:pt x="3067072" y="1893939"/>
                  </a:cubicBezTo>
                  <a:cubicBezTo>
                    <a:pt x="3067072" y="1893939"/>
                    <a:pt x="3064719" y="1893939"/>
                    <a:pt x="3064719" y="1893939"/>
                  </a:cubicBezTo>
                  <a:cubicBezTo>
                    <a:pt x="3055311" y="1891583"/>
                    <a:pt x="3045903" y="1889228"/>
                    <a:pt x="3036495" y="1884516"/>
                  </a:cubicBezTo>
                  <a:cubicBezTo>
                    <a:pt x="3034143" y="1884516"/>
                    <a:pt x="3034143" y="1884516"/>
                    <a:pt x="3031791" y="1884516"/>
                  </a:cubicBezTo>
                  <a:cubicBezTo>
                    <a:pt x="3029439" y="1884516"/>
                    <a:pt x="3027087" y="1882161"/>
                    <a:pt x="3024735" y="1882161"/>
                  </a:cubicBezTo>
                  <a:cubicBezTo>
                    <a:pt x="3022383" y="1882161"/>
                    <a:pt x="3020031" y="1879805"/>
                    <a:pt x="3017679" y="1879805"/>
                  </a:cubicBezTo>
                  <a:cubicBezTo>
                    <a:pt x="3012974" y="1877449"/>
                    <a:pt x="3008270" y="1875094"/>
                    <a:pt x="3003566" y="1875094"/>
                  </a:cubicBezTo>
                  <a:cubicBezTo>
                    <a:pt x="3001214" y="1872738"/>
                    <a:pt x="2998862" y="1872738"/>
                    <a:pt x="2996510" y="1872738"/>
                  </a:cubicBezTo>
                  <a:cubicBezTo>
                    <a:pt x="2991806" y="1870382"/>
                    <a:pt x="2987102" y="1868027"/>
                    <a:pt x="2984750" y="1868027"/>
                  </a:cubicBezTo>
                  <a:cubicBezTo>
                    <a:pt x="2982398" y="1865671"/>
                    <a:pt x="2980046" y="1865671"/>
                    <a:pt x="2977694" y="1865671"/>
                  </a:cubicBezTo>
                  <a:cubicBezTo>
                    <a:pt x="2970638" y="1863316"/>
                    <a:pt x="2963581" y="1860960"/>
                    <a:pt x="2958877" y="1856249"/>
                  </a:cubicBezTo>
                  <a:cubicBezTo>
                    <a:pt x="2958877" y="1856249"/>
                    <a:pt x="2958877" y="1856249"/>
                    <a:pt x="131715" y="673715"/>
                  </a:cubicBezTo>
                  <a:cubicBezTo>
                    <a:pt x="129363" y="673715"/>
                    <a:pt x="129363" y="673715"/>
                    <a:pt x="127011" y="671359"/>
                  </a:cubicBezTo>
                  <a:cubicBezTo>
                    <a:pt x="124659" y="671359"/>
                    <a:pt x="122307" y="669003"/>
                    <a:pt x="119954" y="669003"/>
                  </a:cubicBezTo>
                  <a:cubicBezTo>
                    <a:pt x="117602" y="669003"/>
                    <a:pt x="115250" y="666648"/>
                    <a:pt x="112898" y="666648"/>
                  </a:cubicBezTo>
                  <a:cubicBezTo>
                    <a:pt x="110546" y="664292"/>
                    <a:pt x="108194" y="664292"/>
                    <a:pt x="105842" y="661937"/>
                  </a:cubicBezTo>
                  <a:cubicBezTo>
                    <a:pt x="103490" y="661937"/>
                    <a:pt x="101138" y="659581"/>
                    <a:pt x="98786" y="659581"/>
                  </a:cubicBezTo>
                  <a:cubicBezTo>
                    <a:pt x="94082" y="657225"/>
                    <a:pt x="91730" y="657225"/>
                    <a:pt x="89378" y="654870"/>
                  </a:cubicBezTo>
                  <a:cubicBezTo>
                    <a:pt x="87026" y="652514"/>
                    <a:pt x="84674" y="652514"/>
                    <a:pt x="84674" y="652514"/>
                  </a:cubicBezTo>
                  <a:cubicBezTo>
                    <a:pt x="82322" y="650158"/>
                    <a:pt x="79970" y="647803"/>
                    <a:pt x="77618" y="647803"/>
                  </a:cubicBezTo>
                  <a:cubicBezTo>
                    <a:pt x="75266" y="645447"/>
                    <a:pt x="72914" y="645447"/>
                    <a:pt x="70561" y="643091"/>
                  </a:cubicBezTo>
                  <a:cubicBezTo>
                    <a:pt x="68209" y="643091"/>
                    <a:pt x="65857" y="640736"/>
                    <a:pt x="63505" y="640736"/>
                  </a:cubicBezTo>
                  <a:cubicBezTo>
                    <a:pt x="63505" y="638380"/>
                    <a:pt x="61153" y="638380"/>
                    <a:pt x="58801" y="636024"/>
                  </a:cubicBezTo>
                  <a:cubicBezTo>
                    <a:pt x="56449" y="636024"/>
                    <a:pt x="54097" y="633669"/>
                    <a:pt x="51745" y="633669"/>
                  </a:cubicBezTo>
                  <a:cubicBezTo>
                    <a:pt x="51745" y="631313"/>
                    <a:pt x="49393" y="631313"/>
                    <a:pt x="47041" y="628957"/>
                  </a:cubicBezTo>
                  <a:cubicBezTo>
                    <a:pt x="47041" y="628957"/>
                    <a:pt x="44689" y="626602"/>
                    <a:pt x="42337" y="626602"/>
                  </a:cubicBezTo>
                  <a:cubicBezTo>
                    <a:pt x="42337" y="624246"/>
                    <a:pt x="39985" y="624246"/>
                    <a:pt x="37633" y="621891"/>
                  </a:cubicBezTo>
                  <a:cubicBezTo>
                    <a:pt x="37633" y="621891"/>
                    <a:pt x="35281" y="619535"/>
                    <a:pt x="32929" y="619535"/>
                  </a:cubicBezTo>
                  <a:cubicBezTo>
                    <a:pt x="32929" y="617179"/>
                    <a:pt x="30577" y="617179"/>
                    <a:pt x="30577" y="614824"/>
                  </a:cubicBezTo>
                  <a:cubicBezTo>
                    <a:pt x="28225" y="614824"/>
                    <a:pt x="25873" y="612468"/>
                    <a:pt x="25873" y="612468"/>
                  </a:cubicBezTo>
                  <a:cubicBezTo>
                    <a:pt x="23520" y="610112"/>
                    <a:pt x="23520" y="610112"/>
                    <a:pt x="21168" y="607757"/>
                  </a:cubicBezTo>
                  <a:cubicBezTo>
                    <a:pt x="21168" y="607757"/>
                    <a:pt x="18816" y="605401"/>
                    <a:pt x="18816" y="605401"/>
                  </a:cubicBezTo>
                  <a:cubicBezTo>
                    <a:pt x="18816" y="603045"/>
                    <a:pt x="16464" y="603045"/>
                    <a:pt x="16464" y="600690"/>
                  </a:cubicBezTo>
                  <a:cubicBezTo>
                    <a:pt x="14112" y="600690"/>
                    <a:pt x="14112" y="598334"/>
                    <a:pt x="11760" y="598334"/>
                  </a:cubicBezTo>
                  <a:cubicBezTo>
                    <a:pt x="11760" y="595978"/>
                    <a:pt x="11760" y="595978"/>
                    <a:pt x="11760" y="593623"/>
                  </a:cubicBezTo>
                  <a:cubicBezTo>
                    <a:pt x="9408" y="593623"/>
                    <a:pt x="9408" y="591267"/>
                    <a:pt x="7056" y="591267"/>
                  </a:cubicBezTo>
                  <a:cubicBezTo>
                    <a:pt x="7056" y="588912"/>
                    <a:pt x="7056" y="588912"/>
                    <a:pt x="7056" y="588912"/>
                  </a:cubicBezTo>
                  <a:cubicBezTo>
                    <a:pt x="4704" y="586556"/>
                    <a:pt x="4704" y="584200"/>
                    <a:pt x="4704" y="584200"/>
                  </a:cubicBezTo>
                  <a:cubicBezTo>
                    <a:pt x="4704" y="584200"/>
                    <a:pt x="4704" y="581845"/>
                    <a:pt x="2352" y="581845"/>
                  </a:cubicBezTo>
                  <a:cubicBezTo>
                    <a:pt x="2352" y="579489"/>
                    <a:pt x="2352" y="579489"/>
                    <a:pt x="2352" y="577133"/>
                  </a:cubicBezTo>
                  <a:cubicBezTo>
                    <a:pt x="2352" y="577133"/>
                    <a:pt x="2352" y="574778"/>
                    <a:pt x="2352" y="574778"/>
                  </a:cubicBezTo>
                  <a:cubicBezTo>
                    <a:pt x="0" y="572422"/>
                    <a:pt x="0" y="572422"/>
                    <a:pt x="0" y="570066"/>
                  </a:cubicBezTo>
                  <a:cubicBezTo>
                    <a:pt x="0" y="570066"/>
                    <a:pt x="0" y="567711"/>
                    <a:pt x="0" y="567711"/>
                  </a:cubicBezTo>
                  <a:cubicBezTo>
                    <a:pt x="0" y="565355"/>
                    <a:pt x="0" y="562999"/>
                    <a:pt x="0" y="560644"/>
                  </a:cubicBezTo>
                  <a:cubicBezTo>
                    <a:pt x="21168" y="374548"/>
                    <a:pt x="42337" y="186096"/>
                    <a:pt x="61153" y="0"/>
                  </a:cubicBezTo>
                  <a:close/>
                </a:path>
              </a:pathLst>
            </a:custGeom>
            <a:gradFill flip="none" rotWithShape="1">
              <a:gsLst>
                <a:gs pos="57000">
                  <a:schemeClr val="bg1">
                    <a:alpha val="33000"/>
                  </a:schemeClr>
                </a:gs>
                <a:gs pos="0">
                  <a:schemeClr val="tx1">
                    <a:alpha val="60000"/>
                  </a:schemeClr>
                </a:gs>
                <a:gs pos="28000">
                  <a:schemeClr val="tx1">
                    <a:alpha val="20000"/>
                  </a:schemeClr>
                </a:gs>
                <a:gs pos="100000">
                  <a:schemeClr val="bg1">
                    <a:alpha val="50000"/>
                  </a:schemeClr>
                </a:gs>
              </a:gsLst>
              <a:lin ang="300000" scaled="0"/>
              <a:tileRect/>
            </a:gradFill>
            <a:ln>
              <a:noFill/>
            </a:ln>
          </p:spPr>
          <p:txBody>
            <a:bodyPr vert="horz" wrap="square" lIns="182880" tIns="91440" rIns="182880" bIns="91440" numCol="1" anchor="t" anchorCtr="0" compatLnSpc="1">
              <a:prstTxWarp prst="textNoShape">
                <a:avLst/>
              </a:prstTxWarp>
              <a:noAutofit/>
            </a:bodyPr>
            <a:lstStyle/>
            <a:p>
              <a:endParaRPr lang="en-US" sz="4800" dirty="0">
                <a:latin typeface="+mj-lt"/>
              </a:endParaRPr>
            </a:p>
          </p:txBody>
        </p:sp>
      </p:grpSp>
      <p:grpSp>
        <p:nvGrpSpPr>
          <p:cNvPr id="19" name="Group 47">
            <a:extLst>
              <a:ext uri="{FF2B5EF4-FFF2-40B4-BE49-F238E27FC236}">
                <a16:creationId xmlns:a16="http://schemas.microsoft.com/office/drawing/2014/main" id="{A7E8137F-4003-215A-7D73-D96E622CF420}"/>
              </a:ext>
            </a:extLst>
          </p:cNvPr>
          <p:cNvGrpSpPr/>
          <p:nvPr/>
        </p:nvGrpSpPr>
        <p:grpSpPr>
          <a:xfrm>
            <a:off x="6400800" y="3456922"/>
            <a:ext cx="4816112" cy="1686578"/>
            <a:chOff x="1588" y="4221162"/>
            <a:chExt cx="9147175" cy="2624138"/>
          </a:xfrm>
        </p:grpSpPr>
        <p:sp>
          <p:nvSpPr>
            <p:cNvPr id="20" name="Freeform 12">
              <a:extLst>
                <a:ext uri="{FF2B5EF4-FFF2-40B4-BE49-F238E27FC236}">
                  <a16:creationId xmlns:a16="http://schemas.microsoft.com/office/drawing/2014/main" id="{CC174C02-19CC-5B7B-035E-15D07039C197}"/>
                </a:ext>
              </a:extLst>
            </p:cNvPr>
            <p:cNvSpPr>
              <a:spLocks/>
            </p:cNvSpPr>
            <p:nvPr/>
          </p:nvSpPr>
          <p:spPr bwMode="auto">
            <a:xfrm>
              <a:off x="1588" y="4221162"/>
              <a:ext cx="9147175" cy="2624138"/>
            </a:xfrm>
            <a:custGeom>
              <a:avLst/>
              <a:gdLst>
                <a:gd name="T0" fmla="*/ 2278 w 3889"/>
                <a:gd name="T1" fmla="*/ 11 h 1114"/>
                <a:gd name="T2" fmla="*/ 26 w 3889"/>
                <a:gd name="T3" fmla="*/ 277 h 1114"/>
                <a:gd name="T4" fmla="*/ 0 w 3889"/>
                <a:gd name="T5" fmla="*/ 519 h 1114"/>
                <a:gd name="T6" fmla="*/ 1 w 3889"/>
                <a:gd name="T7" fmla="*/ 524 h 1114"/>
                <a:gd name="T8" fmla="*/ 3 w 3889"/>
                <a:gd name="T9" fmla="*/ 528 h 1114"/>
                <a:gd name="T10" fmla="*/ 7 w 3889"/>
                <a:gd name="T11" fmla="*/ 532 h 1114"/>
                <a:gd name="T12" fmla="*/ 11 w 3889"/>
                <a:gd name="T13" fmla="*/ 537 h 1114"/>
                <a:gd name="T14" fmla="*/ 16 w 3889"/>
                <a:gd name="T15" fmla="*/ 541 h 1114"/>
                <a:gd name="T16" fmla="*/ 22 w 3889"/>
                <a:gd name="T17" fmla="*/ 546 h 1114"/>
                <a:gd name="T18" fmla="*/ 30 w 3889"/>
                <a:gd name="T19" fmla="*/ 550 h 1114"/>
                <a:gd name="T20" fmla="*/ 38 w 3889"/>
                <a:gd name="T21" fmla="*/ 555 h 1114"/>
                <a:gd name="T22" fmla="*/ 48 w 3889"/>
                <a:gd name="T23" fmla="*/ 560 h 1114"/>
                <a:gd name="T24" fmla="*/ 56 w 3889"/>
                <a:gd name="T25" fmla="*/ 563 h 1114"/>
                <a:gd name="T26" fmla="*/ 1269 w 3889"/>
                <a:gd name="T27" fmla="*/ 1070 h 1114"/>
                <a:gd name="T28" fmla="*/ 1277 w 3889"/>
                <a:gd name="T29" fmla="*/ 1073 h 1114"/>
                <a:gd name="T30" fmla="*/ 1289 w 3889"/>
                <a:gd name="T31" fmla="*/ 1077 h 1114"/>
                <a:gd name="T32" fmla="*/ 1304 w 3889"/>
                <a:gd name="T33" fmla="*/ 1081 h 1114"/>
                <a:gd name="T34" fmla="*/ 1318 w 3889"/>
                <a:gd name="T35" fmla="*/ 1085 h 1114"/>
                <a:gd name="T36" fmla="*/ 1320 w 3889"/>
                <a:gd name="T37" fmla="*/ 1086 h 1114"/>
                <a:gd name="T38" fmla="*/ 1333 w 3889"/>
                <a:gd name="T39" fmla="*/ 1089 h 1114"/>
                <a:gd name="T40" fmla="*/ 1345 w 3889"/>
                <a:gd name="T41" fmla="*/ 1092 h 1114"/>
                <a:gd name="T42" fmla="*/ 1362 w 3889"/>
                <a:gd name="T43" fmla="*/ 1095 h 1114"/>
                <a:gd name="T44" fmla="*/ 1375 w 3889"/>
                <a:gd name="T45" fmla="*/ 1098 h 1114"/>
                <a:gd name="T46" fmla="*/ 1388 w 3889"/>
                <a:gd name="T47" fmla="*/ 1100 h 1114"/>
                <a:gd name="T48" fmla="*/ 1402 w 3889"/>
                <a:gd name="T49" fmla="*/ 1103 h 1114"/>
                <a:gd name="T50" fmla="*/ 1419 w 3889"/>
                <a:gd name="T51" fmla="*/ 1105 h 1114"/>
                <a:gd name="T52" fmla="*/ 1433 w 3889"/>
                <a:gd name="T53" fmla="*/ 1107 h 1114"/>
                <a:gd name="T54" fmla="*/ 1448 w 3889"/>
                <a:gd name="T55" fmla="*/ 1109 h 1114"/>
                <a:gd name="T56" fmla="*/ 1482 w 3889"/>
                <a:gd name="T57" fmla="*/ 1112 h 1114"/>
                <a:gd name="T58" fmla="*/ 1508 w 3889"/>
                <a:gd name="T59" fmla="*/ 1113 h 1114"/>
                <a:gd name="T60" fmla="*/ 1535 w 3889"/>
                <a:gd name="T61" fmla="*/ 1114 h 1114"/>
                <a:gd name="T62" fmla="*/ 1553 w 3889"/>
                <a:gd name="T63" fmla="*/ 1114 h 1114"/>
                <a:gd name="T64" fmla="*/ 1566 w 3889"/>
                <a:gd name="T65" fmla="*/ 1114 h 1114"/>
                <a:gd name="T66" fmla="*/ 1610 w 3889"/>
                <a:gd name="T67" fmla="*/ 1111 h 1114"/>
                <a:gd name="T68" fmla="*/ 3780 w 3889"/>
                <a:gd name="T69" fmla="*/ 883 h 1114"/>
                <a:gd name="T70" fmla="*/ 3796 w 3889"/>
                <a:gd name="T71" fmla="*/ 880 h 1114"/>
                <a:gd name="T72" fmla="*/ 3806 w 3889"/>
                <a:gd name="T73" fmla="*/ 878 h 1114"/>
                <a:gd name="T74" fmla="*/ 3815 w 3889"/>
                <a:gd name="T75" fmla="*/ 876 h 1114"/>
                <a:gd name="T76" fmla="*/ 3823 w 3889"/>
                <a:gd name="T77" fmla="*/ 874 h 1114"/>
                <a:gd name="T78" fmla="*/ 3829 w 3889"/>
                <a:gd name="T79" fmla="*/ 872 h 1114"/>
                <a:gd name="T80" fmla="*/ 3835 w 3889"/>
                <a:gd name="T81" fmla="*/ 869 h 1114"/>
                <a:gd name="T82" fmla="*/ 3841 w 3889"/>
                <a:gd name="T83" fmla="*/ 867 h 1114"/>
                <a:gd name="T84" fmla="*/ 3851 w 3889"/>
                <a:gd name="T85" fmla="*/ 861 h 1114"/>
                <a:gd name="T86" fmla="*/ 3854 w 3889"/>
                <a:gd name="T87" fmla="*/ 858 h 1114"/>
                <a:gd name="T88" fmla="*/ 3857 w 3889"/>
                <a:gd name="T89" fmla="*/ 855 h 1114"/>
                <a:gd name="T90" fmla="*/ 3859 w 3889"/>
                <a:gd name="T91" fmla="*/ 852 h 1114"/>
                <a:gd name="T92" fmla="*/ 3860 w 3889"/>
                <a:gd name="T93" fmla="*/ 848 h 1114"/>
                <a:gd name="T94" fmla="*/ 3887 w 3889"/>
                <a:gd name="T95" fmla="*/ 608 h 1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89" h="1114">
                  <a:moveTo>
                    <a:pt x="3831" y="559"/>
                  </a:moveTo>
                  <a:cubicBezTo>
                    <a:pt x="2630" y="57"/>
                    <a:pt x="2630" y="57"/>
                    <a:pt x="2630" y="57"/>
                  </a:cubicBezTo>
                  <a:cubicBezTo>
                    <a:pt x="2543" y="20"/>
                    <a:pt x="2385" y="0"/>
                    <a:pt x="2278" y="11"/>
                  </a:cubicBezTo>
                  <a:cubicBezTo>
                    <a:pt x="119" y="238"/>
                    <a:pt x="119" y="238"/>
                    <a:pt x="119" y="238"/>
                  </a:cubicBezTo>
                  <a:cubicBezTo>
                    <a:pt x="59" y="245"/>
                    <a:pt x="28" y="259"/>
                    <a:pt x="26" y="278"/>
                  </a:cubicBezTo>
                  <a:cubicBezTo>
                    <a:pt x="26" y="277"/>
                    <a:pt x="26" y="277"/>
                    <a:pt x="26" y="277"/>
                  </a:cubicBezTo>
                  <a:cubicBezTo>
                    <a:pt x="18" y="356"/>
                    <a:pt x="9" y="436"/>
                    <a:pt x="0" y="515"/>
                  </a:cubicBezTo>
                  <a:cubicBezTo>
                    <a:pt x="0" y="516"/>
                    <a:pt x="0" y="517"/>
                    <a:pt x="0" y="518"/>
                  </a:cubicBezTo>
                  <a:cubicBezTo>
                    <a:pt x="0" y="518"/>
                    <a:pt x="0" y="519"/>
                    <a:pt x="0" y="519"/>
                  </a:cubicBezTo>
                  <a:cubicBezTo>
                    <a:pt x="0" y="520"/>
                    <a:pt x="0" y="520"/>
                    <a:pt x="1" y="521"/>
                  </a:cubicBezTo>
                  <a:cubicBezTo>
                    <a:pt x="1" y="521"/>
                    <a:pt x="1" y="522"/>
                    <a:pt x="1" y="522"/>
                  </a:cubicBezTo>
                  <a:cubicBezTo>
                    <a:pt x="1" y="523"/>
                    <a:pt x="1" y="523"/>
                    <a:pt x="1" y="524"/>
                  </a:cubicBezTo>
                  <a:cubicBezTo>
                    <a:pt x="2" y="524"/>
                    <a:pt x="2" y="525"/>
                    <a:pt x="2" y="525"/>
                  </a:cubicBezTo>
                  <a:cubicBezTo>
                    <a:pt x="2" y="525"/>
                    <a:pt x="2" y="526"/>
                    <a:pt x="3" y="527"/>
                  </a:cubicBezTo>
                  <a:cubicBezTo>
                    <a:pt x="3" y="527"/>
                    <a:pt x="3" y="527"/>
                    <a:pt x="3" y="528"/>
                  </a:cubicBezTo>
                  <a:cubicBezTo>
                    <a:pt x="4" y="528"/>
                    <a:pt x="4" y="529"/>
                    <a:pt x="5" y="529"/>
                  </a:cubicBezTo>
                  <a:cubicBezTo>
                    <a:pt x="5" y="530"/>
                    <a:pt x="5" y="530"/>
                    <a:pt x="5" y="531"/>
                  </a:cubicBezTo>
                  <a:cubicBezTo>
                    <a:pt x="6" y="531"/>
                    <a:pt x="6" y="532"/>
                    <a:pt x="7" y="532"/>
                  </a:cubicBezTo>
                  <a:cubicBezTo>
                    <a:pt x="7" y="533"/>
                    <a:pt x="8" y="533"/>
                    <a:pt x="8" y="534"/>
                  </a:cubicBezTo>
                  <a:cubicBezTo>
                    <a:pt x="8" y="534"/>
                    <a:pt x="9" y="535"/>
                    <a:pt x="9" y="535"/>
                  </a:cubicBezTo>
                  <a:cubicBezTo>
                    <a:pt x="10" y="536"/>
                    <a:pt x="10" y="536"/>
                    <a:pt x="11" y="537"/>
                  </a:cubicBezTo>
                  <a:cubicBezTo>
                    <a:pt x="11" y="537"/>
                    <a:pt x="12" y="538"/>
                    <a:pt x="13" y="538"/>
                  </a:cubicBezTo>
                  <a:cubicBezTo>
                    <a:pt x="13" y="539"/>
                    <a:pt x="14" y="539"/>
                    <a:pt x="14" y="540"/>
                  </a:cubicBezTo>
                  <a:cubicBezTo>
                    <a:pt x="15" y="540"/>
                    <a:pt x="16" y="541"/>
                    <a:pt x="16" y="541"/>
                  </a:cubicBezTo>
                  <a:cubicBezTo>
                    <a:pt x="17" y="542"/>
                    <a:pt x="18" y="542"/>
                    <a:pt x="18" y="543"/>
                  </a:cubicBezTo>
                  <a:cubicBezTo>
                    <a:pt x="19" y="543"/>
                    <a:pt x="20" y="544"/>
                    <a:pt x="20" y="544"/>
                  </a:cubicBezTo>
                  <a:cubicBezTo>
                    <a:pt x="21" y="545"/>
                    <a:pt x="22" y="545"/>
                    <a:pt x="22" y="546"/>
                  </a:cubicBezTo>
                  <a:cubicBezTo>
                    <a:pt x="23" y="546"/>
                    <a:pt x="24" y="547"/>
                    <a:pt x="25" y="547"/>
                  </a:cubicBezTo>
                  <a:cubicBezTo>
                    <a:pt x="26" y="548"/>
                    <a:pt x="27" y="548"/>
                    <a:pt x="27" y="549"/>
                  </a:cubicBezTo>
                  <a:cubicBezTo>
                    <a:pt x="28" y="549"/>
                    <a:pt x="29" y="550"/>
                    <a:pt x="30" y="550"/>
                  </a:cubicBezTo>
                  <a:cubicBezTo>
                    <a:pt x="31" y="551"/>
                    <a:pt x="32" y="551"/>
                    <a:pt x="33" y="552"/>
                  </a:cubicBezTo>
                  <a:cubicBezTo>
                    <a:pt x="34" y="552"/>
                    <a:pt x="35" y="553"/>
                    <a:pt x="36" y="554"/>
                  </a:cubicBezTo>
                  <a:cubicBezTo>
                    <a:pt x="36" y="554"/>
                    <a:pt x="37" y="554"/>
                    <a:pt x="38" y="555"/>
                  </a:cubicBezTo>
                  <a:cubicBezTo>
                    <a:pt x="39" y="556"/>
                    <a:pt x="40" y="556"/>
                    <a:pt x="42" y="557"/>
                  </a:cubicBezTo>
                  <a:cubicBezTo>
                    <a:pt x="43" y="557"/>
                    <a:pt x="44" y="558"/>
                    <a:pt x="45" y="558"/>
                  </a:cubicBezTo>
                  <a:cubicBezTo>
                    <a:pt x="46" y="559"/>
                    <a:pt x="47" y="559"/>
                    <a:pt x="48" y="560"/>
                  </a:cubicBezTo>
                  <a:cubicBezTo>
                    <a:pt x="49" y="560"/>
                    <a:pt x="50" y="561"/>
                    <a:pt x="51" y="561"/>
                  </a:cubicBezTo>
                  <a:cubicBezTo>
                    <a:pt x="52" y="561"/>
                    <a:pt x="53" y="562"/>
                    <a:pt x="54" y="562"/>
                  </a:cubicBezTo>
                  <a:cubicBezTo>
                    <a:pt x="55" y="563"/>
                    <a:pt x="55" y="563"/>
                    <a:pt x="56" y="563"/>
                  </a:cubicBezTo>
                  <a:cubicBezTo>
                    <a:pt x="1258" y="1065"/>
                    <a:pt x="1258" y="1065"/>
                    <a:pt x="1258" y="1065"/>
                  </a:cubicBezTo>
                  <a:cubicBezTo>
                    <a:pt x="1260" y="1067"/>
                    <a:pt x="1263" y="1068"/>
                    <a:pt x="1266" y="1069"/>
                  </a:cubicBezTo>
                  <a:cubicBezTo>
                    <a:pt x="1267" y="1069"/>
                    <a:pt x="1268" y="1069"/>
                    <a:pt x="1269" y="1070"/>
                  </a:cubicBezTo>
                  <a:cubicBezTo>
                    <a:pt x="1270" y="1070"/>
                    <a:pt x="1272" y="1071"/>
                    <a:pt x="1274" y="1072"/>
                  </a:cubicBezTo>
                  <a:cubicBezTo>
                    <a:pt x="1274" y="1072"/>
                    <a:pt x="1274" y="1072"/>
                    <a:pt x="1274" y="1072"/>
                  </a:cubicBezTo>
                  <a:cubicBezTo>
                    <a:pt x="1275" y="1072"/>
                    <a:pt x="1276" y="1072"/>
                    <a:pt x="1277" y="1073"/>
                  </a:cubicBezTo>
                  <a:cubicBezTo>
                    <a:pt x="1279" y="1073"/>
                    <a:pt x="1281" y="1074"/>
                    <a:pt x="1283" y="1075"/>
                  </a:cubicBezTo>
                  <a:cubicBezTo>
                    <a:pt x="1284" y="1075"/>
                    <a:pt x="1285" y="1076"/>
                    <a:pt x="1286" y="1076"/>
                  </a:cubicBezTo>
                  <a:cubicBezTo>
                    <a:pt x="1287" y="1076"/>
                    <a:pt x="1288" y="1077"/>
                    <a:pt x="1289" y="1077"/>
                  </a:cubicBezTo>
                  <a:cubicBezTo>
                    <a:pt x="1290" y="1077"/>
                    <a:pt x="1290" y="1077"/>
                    <a:pt x="1291" y="1077"/>
                  </a:cubicBezTo>
                  <a:cubicBezTo>
                    <a:pt x="1295" y="1079"/>
                    <a:pt x="1299" y="1080"/>
                    <a:pt x="1303" y="1081"/>
                  </a:cubicBezTo>
                  <a:cubicBezTo>
                    <a:pt x="1303" y="1081"/>
                    <a:pt x="1304" y="1081"/>
                    <a:pt x="1304" y="1081"/>
                  </a:cubicBezTo>
                  <a:cubicBezTo>
                    <a:pt x="1304" y="1081"/>
                    <a:pt x="1304" y="1082"/>
                    <a:pt x="1305" y="1082"/>
                  </a:cubicBezTo>
                  <a:cubicBezTo>
                    <a:pt x="1308" y="1083"/>
                    <a:pt x="1312" y="1084"/>
                    <a:pt x="1316" y="1085"/>
                  </a:cubicBezTo>
                  <a:cubicBezTo>
                    <a:pt x="1317" y="1085"/>
                    <a:pt x="1317" y="1085"/>
                    <a:pt x="1318" y="1085"/>
                  </a:cubicBezTo>
                  <a:cubicBezTo>
                    <a:pt x="1318" y="1085"/>
                    <a:pt x="1318" y="1085"/>
                    <a:pt x="1318" y="1085"/>
                  </a:cubicBezTo>
                  <a:cubicBezTo>
                    <a:pt x="1318" y="1085"/>
                    <a:pt x="1318" y="1085"/>
                    <a:pt x="1318" y="1085"/>
                  </a:cubicBezTo>
                  <a:cubicBezTo>
                    <a:pt x="1318" y="1085"/>
                    <a:pt x="1319" y="1086"/>
                    <a:pt x="1320" y="1086"/>
                  </a:cubicBezTo>
                  <a:cubicBezTo>
                    <a:pt x="1323" y="1087"/>
                    <a:pt x="1326" y="1087"/>
                    <a:pt x="1329" y="1088"/>
                  </a:cubicBezTo>
                  <a:cubicBezTo>
                    <a:pt x="1329" y="1088"/>
                    <a:pt x="1330" y="1088"/>
                    <a:pt x="1331" y="1089"/>
                  </a:cubicBezTo>
                  <a:cubicBezTo>
                    <a:pt x="1332" y="1089"/>
                    <a:pt x="1332" y="1089"/>
                    <a:pt x="1333" y="1089"/>
                  </a:cubicBezTo>
                  <a:cubicBezTo>
                    <a:pt x="1336" y="1090"/>
                    <a:pt x="1340" y="1091"/>
                    <a:pt x="1343" y="1092"/>
                  </a:cubicBezTo>
                  <a:cubicBezTo>
                    <a:pt x="1344" y="1092"/>
                    <a:pt x="1344" y="1092"/>
                    <a:pt x="1345" y="1092"/>
                  </a:cubicBezTo>
                  <a:cubicBezTo>
                    <a:pt x="1345" y="1092"/>
                    <a:pt x="1345" y="1092"/>
                    <a:pt x="1345" y="1092"/>
                  </a:cubicBezTo>
                  <a:cubicBezTo>
                    <a:pt x="1349" y="1093"/>
                    <a:pt x="1353" y="1094"/>
                    <a:pt x="1358" y="1095"/>
                  </a:cubicBezTo>
                  <a:cubicBezTo>
                    <a:pt x="1358" y="1095"/>
                    <a:pt x="1358" y="1095"/>
                    <a:pt x="1359" y="1095"/>
                  </a:cubicBezTo>
                  <a:cubicBezTo>
                    <a:pt x="1360" y="1095"/>
                    <a:pt x="1361" y="1095"/>
                    <a:pt x="1362" y="1095"/>
                  </a:cubicBezTo>
                  <a:cubicBezTo>
                    <a:pt x="1365" y="1096"/>
                    <a:pt x="1367" y="1097"/>
                    <a:pt x="1370" y="1097"/>
                  </a:cubicBezTo>
                  <a:cubicBezTo>
                    <a:pt x="1371" y="1097"/>
                    <a:pt x="1372" y="1097"/>
                    <a:pt x="1373" y="1098"/>
                  </a:cubicBezTo>
                  <a:cubicBezTo>
                    <a:pt x="1373" y="1098"/>
                    <a:pt x="1374" y="1098"/>
                    <a:pt x="1375" y="1098"/>
                  </a:cubicBezTo>
                  <a:cubicBezTo>
                    <a:pt x="1378" y="1099"/>
                    <a:pt x="1381" y="1099"/>
                    <a:pt x="1384" y="1100"/>
                  </a:cubicBezTo>
                  <a:cubicBezTo>
                    <a:pt x="1385" y="1100"/>
                    <a:pt x="1386" y="1100"/>
                    <a:pt x="1387" y="1100"/>
                  </a:cubicBezTo>
                  <a:cubicBezTo>
                    <a:pt x="1387" y="1100"/>
                    <a:pt x="1388" y="1100"/>
                    <a:pt x="1388" y="1100"/>
                  </a:cubicBezTo>
                  <a:cubicBezTo>
                    <a:pt x="1392" y="1101"/>
                    <a:pt x="1396" y="1102"/>
                    <a:pt x="1399" y="1102"/>
                  </a:cubicBezTo>
                  <a:cubicBezTo>
                    <a:pt x="1400" y="1102"/>
                    <a:pt x="1401" y="1102"/>
                    <a:pt x="1401" y="1103"/>
                  </a:cubicBezTo>
                  <a:cubicBezTo>
                    <a:pt x="1401" y="1103"/>
                    <a:pt x="1402" y="1103"/>
                    <a:pt x="1402" y="1103"/>
                  </a:cubicBezTo>
                  <a:cubicBezTo>
                    <a:pt x="1406" y="1103"/>
                    <a:pt x="1411" y="1104"/>
                    <a:pt x="1415" y="1105"/>
                  </a:cubicBezTo>
                  <a:cubicBezTo>
                    <a:pt x="1416" y="1105"/>
                    <a:pt x="1416" y="1105"/>
                    <a:pt x="1416" y="1105"/>
                  </a:cubicBezTo>
                  <a:cubicBezTo>
                    <a:pt x="1417" y="1105"/>
                    <a:pt x="1418" y="1105"/>
                    <a:pt x="1419" y="1105"/>
                  </a:cubicBezTo>
                  <a:cubicBezTo>
                    <a:pt x="1422" y="1105"/>
                    <a:pt x="1426" y="1106"/>
                    <a:pt x="1429" y="1106"/>
                  </a:cubicBezTo>
                  <a:cubicBezTo>
                    <a:pt x="1430" y="1106"/>
                    <a:pt x="1430" y="1107"/>
                    <a:pt x="1431" y="1107"/>
                  </a:cubicBezTo>
                  <a:cubicBezTo>
                    <a:pt x="1432" y="1107"/>
                    <a:pt x="1433" y="1107"/>
                    <a:pt x="1433" y="1107"/>
                  </a:cubicBezTo>
                  <a:cubicBezTo>
                    <a:pt x="1437" y="1107"/>
                    <a:pt x="1440" y="1108"/>
                    <a:pt x="1443" y="1108"/>
                  </a:cubicBezTo>
                  <a:cubicBezTo>
                    <a:pt x="1444" y="1108"/>
                    <a:pt x="1445" y="1108"/>
                    <a:pt x="1446" y="1108"/>
                  </a:cubicBezTo>
                  <a:cubicBezTo>
                    <a:pt x="1447" y="1108"/>
                    <a:pt x="1447" y="1108"/>
                    <a:pt x="1448" y="1109"/>
                  </a:cubicBezTo>
                  <a:cubicBezTo>
                    <a:pt x="1458" y="1110"/>
                    <a:pt x="1468" y="1111"/>
                    <a:pt x="1478" y="1111"/>
                  </a:cubicBezTo>
                  <a:cubicBezTo>
                    <a:pt x="1479" y="1111"/>
                    <a:pt x="1480" y="1111"/>
                    <a:pt x="1480" y="1112"/>
                  </a:cubicBezTo>
                  <a:cubicBezTo>
                    <a:pt x="1481" y="1112"/>
                    <a:pt x="1481" y="1112"/>
                    <a:pt x="1482" y="1112"/>
                  </a:cubicBezTo>
                  <a:cubicBezTo>
                    <a:pt x="1489" y="1112"/>
                    <a:pt x="1497" y="1113"/>
                    <a:pt x="1505" y="1113"/>
                  </a:cubicBezTo>
                  <a:cubicBezTo>
                    <a:pt x="1505" y="1113"/>
                    <a:pt x="1505" y="1113"/>
                    <a:pt x="1506" y="1113"/>
                  </a:cubicBezTo>
                  <a:cubicBezTo>
                    <a:pt x="1506" y="1113"/>
                    <a:pt x="1507" y="1113"/>
                    <a:pt x="1508" y="1113"/>
                  </a:cubicBezTo>
                  <a:cubicBezTo>
                    <a:pt x="1512" y="1113"/>
                    <a:pt x="1516" y="1113"/>
                    <a:pt x="1520" y="1114"/>
                  </a:cubicBezTo>
                  <a:cubicBezTo>
                    <a:pt x="1521" y="1114"/>
                    <a:pt x="1521" y="1114"/>
                    <a:pt x="1521" y="1114"/>
                  </a:cubicBezTo>
                  <a:cubicBezTo>
                    <a:pt x="1526" y="1114"/>
                    <a:pt x="1530" y="1114"/>
                    <a:pt x="1535" y="1114"/>
                  </a:cubicBezTo>
                  <a:cubicBezTo>
                    <a:pt x="1536" y="1114"/>
                    <a:pt x="1538" y="1114"/>
                    <a:pt x="1539" y="1114"/>
                  </a:cubicBezTo>
                  <a:cubicBezTo>
                    <a:pt x="1542" y="1114"/>
                    <a:pt x="1545" y="1114"/>
                    <a:pt x="1549" y="1114"/>
                  </a:cubicBezTo>
                  <a:cubicBezTo>
                    <a:pt x="1550" y="1114"/>
                    <a:pt x="1552" y="1114"/>
                    <a:pt x="1553" y="1114"/>
                  </a:cubicBezTo>
                  <a:cubicBezTo>
                    <a:pt x="1556" y="1114"/>
                    <a:pt x="1560" y="1114"/>
                    <a:pt x="1563" y="1114"/>
                  </a:cubicBezTo>
                  <a:cubicBezTo>
                    <a:pt x="1564" y="1114"/>
                    <a:pt x="1565" y="1114"/>
                    <a:pt x="1565" y="1114"/>
                  </a:cubicBezTo>
                  <a:cubicBezTo>
                    <a:pt x="1566" y="1114"/>
                    <a:pt x="1566" y="1114"/>
                    <a:pt x="1566" y="1114"/>
                  </a:cubicBezTo>
                  <a:cubicBezTo>
                    <a:pt x="1571" y="1114"/>
                    <a:pt x="1576" y="1113"/>
                    <a:pt x="1581" y="1113"/>
                  </a:cubicBezTo>
                  <a:cubicBezTo>
                    <a:pt x="1582" y="1113"/>
                    <a:pt x="1583" y="1113"/>
                    <a:pt x="1585" y="1113"/>
                  </a:cubicBezTo>
                  <a:cubicBezTo>
                    <a:pt x="1593" y="1112"/>
                    <a:pt x="1602" y="1112"/>
                    <a:pt x="1610" y="1111"/>
                  </a:cubicBezTo>
                  <a:cubicBezTo>
                    <a:pt x="3768" y="884"/>
                    <a:pt x="3768" y="884"/>
                    <a:pt x="3768" y="884"/>
                  </a:cubicBezTo>
                  <a:cubicBezTo>
                    <a:pt x="3772" y="884"/>
                    <a:pt x="3776" y="883"/>
                    <a:pt x="3780" y="883"/>
                  </a:cubicBezTo>
                  <a:cubicBezTo>
                    <a:pt x="3780" y="883"/>
                    <a:pt x="3780" y="883"/>
                    <a:pt x="3780" y="883"/>
                  </a:cubicBezTo>
                  <a:cubicBezTo>
                    <a:pt x="3783" y="882"/>
                    <a:pt x="3786" y="882"/>
                    <a:pt x="3789" y="881"/>
                  </a:cubicBezTo>
                  <a:cubicBezTo>
                    <a:pt x="3790" y="881"/>
                    <a:pt x="3790" y="881"/>
                    <a:pt x="3791" y="881"/>
                  </a:cubicBezTo>
                  <a:cubicBezTo>
                    <a:pt x="3793" y="881"/>
                    <a:pt x="3795" y="880"/>
                    <a:pt x="3796" y="880"/>
                  </a:cubicBezTo>
                  <a:cubicBezTo>
                    <a:pt x="3797" y="880"/>
                    <a:pt x="3797" y="880"/>
                    <a:pt x="3798" y="880"/>
                  </a:cubicBezTo>
                  <a:cubicBezTo>
                    <a:pt x="3798" y="880"/>
                    <a:pt x="3799" y="880"/>
                    <a:pt x="3800" y="879"/>
                  </a:cubicBezTo>
                  <a:cubicBezTo>
                    <a:pt x="3802" y="879"/>
                    <a:pt x="3804" y="879"/>
                    <a:pt x="3806" y="878"/>
                  </a:cubicBezTo>
                  <a:cubicBezTo>
                    <a:pt x="3807" y="878"/>
                    <a:pt x="3807" y="878"/>
                    <a:pt x="3808" y="878"/>
                  </a:cubicBezTo>
                  <a:cubicBezTo>
                    <a:pt x="3808" y="878"/>
                    <a:pt x="3808" y="878"/>
                    <a:pt x="3808" y="878"/>
                  </a:cubicBezTo>
                  <a:cubicBezTo>
                    <a:pt x="3811" y="877"/>
                    <a:pt x="3813" y="877"/>
                    <a:pt x="3815" y="876"/>
                  </a:cubicBezTo>
                  <a:cubicBezTo>
                    <a:pt x="3816" y="876"/>
                    <a:pt x="3816" y="876"/>
                    <a:pt x="3817" y="876"/>
                  </a:cubicBezTo>
                  <a:cubicBezTo>
                    <a:pt x="3817" y="875"/>
                    <a:pt x="3818" y="875"/>
                    <a:pt x="3819" y="875"/>
                  </a:cubicBezTo>
                  <a:cubicBezTo>
                    <a:pt x="3820" y="875"/>
                    <a:pt x="3822" y="874"/>
                    <a:pt x="3823" y="874"/>
                  </a:cubicBezTo>
                  <a:cubicBezTo>
                    <a:pt x="3823" y="874"/>
                    <a:pt x="3823" y="874"/>
                    <a:pt x="3823" y="874"/>
                  </a:cubicBezTo>
                  <a:cubicBezTo>
                    <a:pt x="3825" y="873"/>
                    <a:pt x="3826" y="873"/>
                    <a:pt x="3827" y="872"/>
                  </a:cubicBezTo>
                  <a:cubicBezTo>
                    <a:pt x="3828" y="872"/>
                    <a:pt x="3829" y="872"/>
                    <a:pt x="3829" y="872"/>
                  </a:cubicBezTo>
                  <a:cubicBezTo>
                    <a:pt x="3830" y="872"/>
                    <a:pt x="3830" y="871"/>
                    <a:pt x="3830" y="871"/>
                  </a:cubicBezTo>
                  <a:cubicBezTo>
                    <a:pt x="3832" y="871"/>
                    <a:pt x="3833" y="870"/>
                    <a:pt x="3835" y="870"/>
                  </a:cubicBezTo>
                  <a:cubicBezTo>
                    <a:pt x="3835" y="870"/>
                    <a:pt x="3835" y="869"/>
                    <a:pt x="3835" y="869"/>
                  </a:cubicBezTo>
                  <a:cubicBezTo>
                    <a:pt x="3837" y="869"/>
                    <a:pt x="3838" y="868"/>
                    <a:pt x="3839" y="868"/>
                  </a:cubicBezTo>
                  <a:cubicBezTo>
                    <a:pt x="3840" y="867"/>
                    <a:pt x="3841" y="867"/>
                    <a:pt x="3841" y="867"/>
                  </a:cubicBezTo>
                  <a:cubicBezTo>
                    <a:pt x="3841" y="867"/>
                    <a:pt x="3841" y="867"/>
                    <a:pt x="3841" y="867"/>
                  </a:cubicBezTo>
                  <a:cubicBezTo>
                    <a:pt x="3843" y="866"/>
                    <a:pt x="3845" y="865"/>
                    <a:pt x="3846" y="864"/>
                  </a:cubicBezTo>
                  <a:cubicBezTo>
                    <a:pt x="3846" y="864"/>
                    <a:pt x="3846" y="864"/>
                    <a:pt x="3846" y="864"/>
                  </a:cubicBezTo>
                  <a:cubicBezTo>
                    <a:pt x="3848" y="863"/>
                    <a:pt x="3850" y="862"/>
                    <a:pt x="3851" y="861"/>
                  </a:cubicBezTo>
                  <a:cubicBezTo>
                    <a:pt x="3851" y="861"/>
                    <a:pt x="3851" y="861"/>
                    <a:pt x="3851" y="861"/>
                  </a:cubicBezTo>
                  <a:cubicBezTo>
                    <a:pt x="3852" y="860"/>
                    <a:pt x="3853" y="859"/>
                    <a:pt x="3854" y="858"/>
                  </a:cubicBezTo>
                  <a:cubicBezTo>
                    <a:pt x="3854" y="858"/>
                    <a:pt x="3854" y="858"/>
                    <a:pt x="3854" y="858"/>
                  </a:cubicBezTo>
                  <a:cubicBezTo>
                    <a:pt x="3855" y="858"/>
                    <a:pt x="3855" y="857"/>
                    <a:pt x="3855" y="857"/>
                  </a:cubicBezTo>
                  <a:cubicBezTo>
                    <a:pt x="3856" y="856"/>
                    <a:pt x="3856" y="856"/>
                    <a:pt x="3857" y="855"/>
                  </a:cubicBezTo>
                  <a:cubicBezTo>
                    <a:pt x="3857" y="855"/>
                    <a:pt x="3857" y="855"/>
                    <a:pt x="3857" y="855"/>
                  </a:cubicBezTo>
                  <a:cubicBezTo>
                    <a:pt x="3857" y="854"/>
                    <a:pt x="3858" y="854"/>
                    <a:pt x="3858" y="853"/>
                  </a:cubicBezTo>
                  <a:cubicBezTo>
                    <a:pt x="3858" y="853"/>
                    <a:pt x="3858" y="853"/>
                    <a:pt x="3859" y="852"/>
                  </a:cubicBezTo>
                  <a:cubicBezTo>
                    <a:pt x="3859" y="852"/>
                    <a:pt x="3859" y="852"/>
                    <a:pt x="3859" y="852"/>
                  </a:cubicBezTo>
                  <a:cubicBezTo>
                    <a:pt x="3859" y="851"/>
                    <a:pt x="3860" y="850"/>
                    <a:pt x="3860" y="849"/>
                  </a:cubicBezTo>
                  <a:cubicBezTo>
                    <a:pt x="3860" y="849"/>
                    <a:pt x="3860" y="849"/>
                    <a:pt x="3860" y="849"/>
                  </a:cubicBezTo>
                  <a:cubicBezTo>
                    <a:pt x="3860" y="849"/>
                    <a:pt x="3860" y="849"/>
                    <a:pt x="3860" y="848"/>
                  </a:cubicBezTo>
                  <a:cubicBezTo>
                    <a:pt x="3861" y="847"/>
                    <a:pt x="3861" y="846"/>
                    <a:pt x="3861" y="845"/>
                  </a:cubicBezTo>
                  <a:cubicBezTo>
                    <a:pt x="3870" y="766"/>
                    <a:pt x="3878" y="686"/>
                    <a:pt x="3887" y="607"/>
                  </a:cubicBezTo>
                  <a:cubicBezTo>
                    <a:pt x="3887" y="607"/>
                    <a:pt x="3887" y="607"/>
                    <a:pt x="3887" y="608"/>
                  </a:cubicBezTo>
                  <a:cubicBezTo>
                    <a:pt x="3889" y="593"/>
                    <a:pt x="3871" y="576"/>
                    <a:pt x="3831" y="559"/>
                  </a:cubicBezTo>
                  <a:close/>
                </a:path>
              </a:pathLst>
            </a:custGeom>
            <a:solidFill>
              <a:srgbClr val="3F6031"/>
            </a:solidFill>
            <a:ln>
              <a:noFill/>
            </a:ln>
          </p:spPr>
          <p:txBody>
            <a:bodyPr vert="horz" wrap="square" lIns="182880" tIns="91440" rIns="182880" bIns="91440" numCol="1" anchor="t" anchorCtr="0" compatLnSpc="1">
              <a:prstTxWarp prst="textNoShape">
                <a:avLst/>
              </a:prstTxWarp>
            </a:bodyPr>
            <a:lstStyle/>
            <a:p>
              <a:endParaRPr lang="en-US" sz="4800">
                <a:latin typeface="+mj-lt"/>
              </a:endParaRPr>
            </a:p>
          </p:txBody>
        </p:sp>
        <p:sp>
          <p:nvSpPr>
            <p:cNvPr id="21" name="Freeform: Shape 49">
              <a:extLst>
                <a:ext uri="{FF2B5EF4-FFF2-40B4-BE49-F238E27FC236}">
                  <a16:creationId xmlns:a16="http://schemas.microsoft.com/office/drawing/2014/main" id="{1D1AF4FC-E49C-3578-F368-88685D76F9B1}"/>
                </a:ext>
              </a:extLst>
            </p:cNvPr>
            <p:cNvSpPr>
              <a:spLocks/>
            </p:cNvSpPr>
            <p:nvPr/>
          </p:nvSpPr>
          <p:spPr bwMode="auto">
            <a:xfrm>
              <a:off x="1588" y="4873625"/>
              <a:ext cx="9142413" cy="1971675"/>
            </a:xfrm>
            <a:custGeom>
              <a:avLst/>
              <a:gdLst>
                <a:gd name="connsiteX0" fmla="*/ 61153 w 9142413"/>
                <a:gd name="connsiteY0" fmla="*/ 0 h 1971675"/>
                <a:gd name="connsiteX1" fmla="*/ 61153 w 9142413"/>
                <a:gd name="connsiteY1" fmla="*/ 7067 h 1971675"/>
                <a:gd name="connsiteX2" fmla="*/ 61153 w 9142413"/>
                <a:gd name="connsiteY2" fmla="*/ 9423 h 1971675"/>
                <a:gd name="connsiteX3" fmla="*/ 63505 w 9142413"/>
                <a:gd name="connsiteY3" fmla="*/ 11778 h 1971675"/>
                <a:gd name="connsiteX4" fmla="*/ 63505 w 9142413"/>
                <a:gd name="connsiteY4" fmla="*/ 16490 h 1971675"/>
                <a:gd name="connsiteX5" fmla="*/ 63505 w 9142413"/>
                <a:gd name="connsiteY5" fmla="*/ 18845 h 1971675"/>
                <a:gd name="connsiteX6" fmla="*/ 65857 w 9142413"/>
                <a:gd name="connsiteY6" fmla="*/ 21201 h 1971675"/>
                <a:gd name="connsiteX7" fmla="*/ 68209 w 9142413"/>
                <a:gd name="connsiteY7" fmla="*/ 25912 h 1971675"/>
                <a:gd name="connsiteX8" fmla="*/ 70561 w 9142413"/>
                <a:gd name="connsiteY8" fmla="*/ 28268 h 1971675"/>
                <a:gd name="connsiteX9" fmla="*/ 72914 w 9142413"/>
                <a:gd name="connsiteY9" fmla="*/ 32979 h 1971675"/>
                <a:gd name="connsiteX10" fmla="*/ 75266 w 9142413"/>
                <a:gd name="connsiteY10" fmla="*/ 35335 h 1971675"/>
                <a:gd name="connsiteX11" fmla="*/ 77618 w 9142413"/>
                <a:gd name="connsiteY11" fmla="*/ 40046 h 1971675"/>
                <a:gd name="connsiteX12" fmla="*/ 79970 w 9142413"/>
                <a:gd name="connsiteY12" fmla="*/ 42402 h 1971675"/>
                <a:gd name="connsiteX13" fmla="*/ 82322 w 9142413"/>
                <a:gd name="connsiteY13" fmla="*/ 47113 h 1971675"/>
                <a:gd name="connsiteX14" fmla="*/ 87026 w 9142413"/>
                <a:gd name="connsiteY14" fmla="*/ 49469 h 1971675"/>
                <a:gd name="connsiteX15" fmla="*/ 91730 w 9142413"/>
                <a:gd name="connsiteY15" fmla="*/ 54180 h 1971675"/>
                <a:gd name="connsiteX16" fmla="*/ 94082 w 9142413"/>
                <a:gd name="connsiteY16" fmla="*/ 56536 h 1971675"/>
                <a:gd name="connsiteX17" fmla="*/ 98786 w 9142413"/>
                <a:gd name="connsiteY17" fmla="*/ 61247 h 1971675"/>
                <a:gd name="connsiteX18" fmla="*/ 103490 w 9142413"/>
                <a:gd name="connsiteY18" fmla="*/ 63603 h 1971675"/>
                <a:gd name="connsiteX19" fmla="*/ 108194 w 9142413"/>
                <a:gd name="connsiteY19" fmla="*/ 68314 h 1971675"/>
                <a:gd name="connsiteX20" fmla="*/ 115250 w 9142413"/>
                <a:gd name="connsiteY20" fmla="*/ 70670 h 1971675"/>
                <a:gd name="connsiteX21" fmla="*/ 119954 w 9142413"/>
                <a:gd name="connsiteY21" fmla="*/ 75381 h 1971675"/>
                <a:gd name="connsiteX22" fmla="*/ 124659 w 9142413"/>
                <a:gd name="connsiteY22" fmla="*/ 77737 h 1971675"/>
                <a:gd name="connsiteX23" fmla="*/ 131715 w 9142413"/>
                <a:gd name="connsiteY23" fmla="*/ 82448 h 1971675"/>
                <a:gd name="connsiteX24" fmla="*/ 138771 w 9142413"/>
                <a:gd name="connsiteY24" fmla="*/ 84803 h 1971675"/>
                <a:gd name="connsiteX25" fmla="*/ 145827 w 9142413"/>
                <a:gd name="connsiteY25" fmla="*/ 89515 h 1971675"/>
                <a:gd name="connsiteX26" fmla="*/ 150531 w 9142413"/>
                <a:gd name="connsiteY26" fmla="*/ 94226 h 1971675"/>
                <a:gd name="connsiteX27" fmla="*/ 159939 w 9142413"/>
                <a:gd name="connsiteY27" fmla="*/ 96582 h 1971675"/>
                <a:gd name="connsiteX28" fmla="*/ 166995 w 9142413"/>
                <a:gd name="connsiteY28" fmla="*/ 101293 h 1971675"/>
                <a:gd name="connsiteX29" fmla="*/ 174052 w 9142413"/>
                <a:gd name="connsiteY29" fmla="*/ 103649 h 1971675"/>
                <a:gd name="connsiteX30" fmla="*/ 181108 w 9142413"/>
                <a:gd name="connsiteY30" fmla="*/ 108360 h 1971675"/>
                <a:gd name="connsiteX31" fmla="*/ 192868 w 9142413"/>
                <a:gd name="connsiteY31" fmla="*/ 113071 h 1971675"/>
                <a:gd name="connsiteX32" fmla="*/ 3020031 w 9142413"/>
                <a:gd name="connsiteY32" fmla="*/ 1295605 h 1971675"/>
                <a:gd name="connsiteX33" fmla="*/ 3038847 w 9142413"/>
                <a:gd name="connsiteY33" fmla="*/ 1302672 h 1971675"/>
                <a:gd name="connsiteX34" fmla="*/ 3043551 w 9142413"/>
                <a:gd name="connsiteY34" fmla="*/ 1305028 h 1971675"/>
                <a:gd name="connsiteX35" fmla="*/ 3057663 w 9142413"/>
                <a:gd name="connsiteY35" fmla="*/ 1309739 h 1971675"/>
                <a:gd name="connsiteX36" fmla="*/ 3064719 w 9142413"/>
                <a:gd name="connsiteY36" fmla="*/ 1312095 h 1971675"/>
                <a:gd name="connsiteX37" fmla="*/ 3078832 w 9142413"/>
                <a:gd name="connsiteY37" fmla="*/ 1316806 h 1971675"/>
                <a:gd name="connsiteX38" fmla="*/ 3085888 w 9142413"/>
                <a:gd name="connsiteY38" fmla="*/ 1319161 h 1971675"/>
                <a:gd name="connsiteX39" fmla="*/ 3097648 w 9142413"/>
                <a:gd name="connsiteY39" fmla="*/ 1323873 h 1971675"/>
                <a:gd name="connsiteX40" fmla="*/ 3125873 w 9142413"/>
                <a:gd name="connsiteY40" fmla="*/ 1333295 h 1971675"/>
                <a:gd name="connsiteX41" fmla="*/ 3130577 w 9142413"/>
                <a:gd name="connsiteY41" fmla="*/ 1333295 h 1971675"/>
                <a:gd name="connsiteX42" fmla="*/ 3156449 w 9142413"/>
                <a:gd name="connsiteY42" fmla="*/ 1340362 h 1971675"/>
                <a:gd name="connsiteX43" fmla="*/ 3165858 w 9142413"/>
                <a:gd name="connsiteY43" fmla="*/ 1342718 h 1971675"/>
                <a:gd name="connsiteX44" fmla="*/ 3187026 w 9142413"/>
                <a:gd name="connsiteY44" fmla="*/ 1349785 h 1971675"/>
                <a:gd name="connsiteX45" fmla="*/ 3196434 w 9142413"/>
                <a:gd name="connsiteY45" fmla="*/ 1352141 h 1971675"/>
                <a:gd name="connsiteX46" fmla="*/ 3222307 w 9142413"/>
                <a:gd name="connsiteY46" fmla="*/ 1356852 h 1971675"/>
                <a:gd name="connsiteX47" fmla="*/ 3224659 w 9142413"/>
                <a:gd name="connsiteY47" fmla="*/ 1356852 h 1971675"/>
                <a:gd name="connsiteX48" fmla="*/ 3255235 w 9142413"/>
                <a:gd name="connsiteY48" fmla="*/ 1363919 h 1971675"/>
                <a:gd name="connsiteX49" fmla="*/ 3264644 w 9142413"/>
                <a:gd name="connsiteY49" fmla="*/ 1366274 h 1971675"/>
                <a:gd name="connsiteX50" fmla="*/ 3283460 w 9142413"/>
                <a:gd name="connsiteY50" fmla="*/ 1370986 h 1971675"/>
                <a:gd name="connsiteX51" fmla="*/ 3295220 w 9142413"/>
                <a:gd name="connsiteY51" fmla="*/ 1373341 h 1971675"/>
                <a:gd name="connsiteX52" fmla="*/ 3316389 w 9142413"/>
                <a:gd name="connsiteY52" fmla="*/ 1375697 h 1971675"/>
                <a:gd name="connsiteX53" fmla="*/ 3325797 w 9142413"/>
                <a:gd name="connsiteY53" fmla="*/ 1378053 h 1971675"/>
                <a:gd name="connsiteX54" fmla="*/ 3351669 w 9142413"/>
                <a:gd name="connsiteY54" fmla="*/ 1382764 h 1971675"/>
                <a:gd name="connsiteX55" fmla="*/ 3358726 w 9142413"/>
                <a:gd name="connsiteY55" fmla="*/ 1382764 h 1971675"/>
                <a:gd name="connsiteX56" fmla="*/ 3389302 w 9142413"/>
                <a:gd name="connsiteY56" fmla="*/ 1387475 h 1971675"/>
                <a:gd name="connsiteX57" fmla="*/ 3396358 w 9142413"/>
                <a:gd name="connsiteY57" fmla="*/ 1387475 h 1971675"/>
                <a:gd name="connsiteX58" fmla="*/ 3422231 w 9142413"/>
                <a:gd name="connsiteY58" fmla="*/ 1392186 h 1971675"/>
                <a:gd name="connsiteX59" fmla="*/ 3431639 w 9142413"/>
                <a:gd name="connsiteY59" fmla="*/ 1392186 h 1971675"/>
                <a:gd name="connsiteX60" fmla="*/ 3457512 w 9142413"/>
                <a:gd name="connsiteY60" fmla="*/ 1396898 h 1971675"/>
                <a:gd name="connsiteX61" fmla="*/ 3466920 w 9142413"/>
                <a:gd name="connsiteY61" fmla="*/ 1396898 h 1971675"/>
                <a:gd name="connsiteX62" fmla="*/ 3499848 w 9142413"/>
                <a:gd name="connsiteY62" fmla="*/ 1399253 h 1971675"/>
                <a:gd name="connsiteX63" fmla="*/ 3537481 w 9142413"/>
                <a:gd name="connsiteY63" fmla="*/ 1403965 h 1971675"/>
                <a:gd name="connsiteX64" fmla="*/ 3546889 w 9142413"/>
                <a:gd name="connsiteY64" fmla="*/ 1403965 h 1971675"/>
                <a:gd name="connsiteX65" fmla="*/ 3600987 w 9142413"/>
                <a:gd name="connsiteY65" fmla="*/ 1406320 h 1971675"/>
                <a:gd name="connsiteX66" fmla="*/ 3605691 w 9142413"/>
                <a:gd name="connsiteY66" fmla="*/ 1408676 h 1971675"/>
                <a:gd name="connsiteX67" fmla="*/ 3636267 w 9142413"/>
                <a:gd name="connsiteY67" fmla="*/ 1408676 h 1971675"/>
                <a:gd name="connsiteX68" fmla="*/ 3638619 w 9142413"/>
                <a:gd name="connsiteY68" fmla="*/ 1408676 h 1971675"/>
                <a:gd name="connsiteX69" fmla="*/ 3671548 w 9142413"/>
                <a:gd name="connsiteY69" fmla="*/ 1408676 h 1971675"/>
                <a:gd name="connsiteX70" fmla="*/ 3680956 w 9142413"/>
                <a:gd name="connsiteY70" fmla="*/ 1408676 h 1971675"/>
                <a:gd name="connsiteX71" fmla="*/ 3704477 w 9142413"/>
                <a:gd name="connsiteY71" fmla="*/ 1408676 h 1971675"/>
                <a:gd name="connsiteX72" fmla="*/ 3713885 w 9142413"/>
                <a:gd name="connsiteY72" fmla="*/ 1408676 h 1971675"/>
                <a:gd name="connsiteX73" fmla="*/ 3737405 w 9142413"/>
                <a:gd name="connsiteY73" fmla="*/ 1408676 h 1971675"/>
                <a:gd name="connsiteX74" fmla="*/ 3744462 w 9142413"/>
                <a:gd name="connsiteY74" fmla="*/ 1408676 h 1971675"/>
                <a:gd name="connsiteX75" fmla="*/ 3779742 w 9142413"/>
                <a:gd name="connsiteY75" fmla="*/ 1408676 h 1971675"/>
                <a:gd name="connsiteX76" fmla="*/ 3789150 w 9142413"/>
                <a:gd name="connsiteY76" fmla="*/ 1406320 h 1971675"/>
                <a:gd name="connsiteX77" fmla="*/ 3824431 w 9142413"/>
                <a:gd name="connsiteY77" fmla="*/ 1403965 h 1971675"/>
                <a:gd name="connsiteX78" fmla="*/ 3847952 w 9142413"/>
                <a:gd name="connsiteY78" fmla="*/ 1401609 h 1971675"/>
                <a:gd name="connsiteX79" fmla="*/ 8923672 w 9142413"/>
                <a:gd name="connsiteY79" fmla="*/ 866878 h 1971675"/>
                <a:gd name="connsiteX80" fmla="*/ 8951897 w 9142413"/>
                <a:gd name="connsiteY80" fmla="*/ 864522 h 1971675"/>
                <a:gd name="connsiteX81" fmla="*/ 8973065 w 9142413"/>
                <a:gd name="connsiteY81" fmla="*/ 862166 h 1971675"/>
                <a:gd name="connsiteX82" fmla="*/ 8977770 w 9142413"/>
                <a:gd name="connsiteY82" fmla="*/ 859811 h 1971675"/>
                <a:gd name="connsiteX83" fmla="*/ 8994234 w 9142413"/>
                <a:gd name="connsiteY83" fmla="*/ 857455 h 1971675"/>
                <a:gd name="connsiteX84" fmla="*/ 8998938 w 9142413"/>
                <a:gd name="connsiteY84" fmla="*/ 857455 h 1971675"/>
                <a:gd name="connsiteX85" fmla="*/ 9013050 w 9142413"/>
                <a:gd name="connsiteY85" fmla="*/ 855099 h 1971675"/>
                <a:gd name="connsiteX86" fmla="*/ 9017754 w 9142413"/>
                <a:gd name="connsiteY86" fmla="*/ 852744 h 1971675"/>
                <a:gd name="connsiteX87" fmla="*/ 9034219 w 9142413"/>
                <a:gd name="connsiteY87" fmla="*/ 850388 h 1971675"/>
                <a:gd name="connsiteX88" fmla="*/ 9038923 w 9142413"/>
                <a:gd name="connsiteY88" fmla="*/ 848032 h 1971675"/>
                <a:gd name="connsiteX89" fmla="*/ 9053035 w 9142413"/>
                <a:gd name="connsiteY89" fmla="*/ 843321 h 1971675"/>
                <a:gd name="connsiteX90" fmla="*/ 9067147 w 9142413"/>
                <a:gd name="connsiteY90" fmla="*/ 838610 h 1971675"/>
                <a:gd name="connsiteX91" fmla="*/ 9069499 w 9142413"/>
                <a:gd name="connsiteY91" fmla="*/ 838610 h 1971675"/>
                <a:gd name="connsiteX92" fmla="*/ 9081260 w 9142413"/>
                <a:gd name="connsiteY92" fmla="*/ 833899 h 1971675"/>
                <a:gd name="connsiteX93" fmla="*/ 9090668 w 9142413"/>
                <a:gd name="connsiteY93" fmla="*/ 829187 h 1971675"/>
                <a:gd name="connsiteX94" fmla="*/ 9095372 w 9142413"/>
                <a:gd name="connsiteY94" fmla="*/ 826832 h 1971675"/>
                <a:gd name="connsiteX95" fmla="*/ 9107132 w 9142413"/>
                <a:gd name="connsiteY95" fmla="*/ 819765 h 1971675"/>
                <a:gd name="connsiteX96" fmla="*/ 9109484 w 9142413"/>
                <a:gd name="connsiteY96" fmla="*/ 819765 h 1971675"/>
                <a:gd name="connsiteX97" fmla="*/ 9118893 w 9142413"/>
                <a:gd name="connsiteY97" fmla="*/ 812698 h 1971675"/>
                <a:gd name="connsiteX98" fmla="*/ 9125949 w 9142413"/>
                <a:gd name="connsiteY98" fmla="*/ 807987 h 1971675"/>
                <a:gd name="connsiteX99" fmla="*/ 9125949 w 9142413"/>
                <a:gd name="connsiteY99" fmla="*/ 805631 h 1971675"/>
                <a:gd name="connsiteX100" fmla="*/ 9133005 w 9142413"/>
                <a:gd name="connsiteY100" fmla="*/ 800920 h 1971675"/>
                <a:gd name="connsiteX101" fmla="*/ 9133005 w 9142413"/>
                <a:gd name="connsiteY101" fmla="*/ 798564 h 1971675"/>
                <a:gd name="connsiteX102" fmla="*/ 9137709 w 9142413"/>
                <a:gd name="connsiteY102" fmla="*/ 793853 h 1971675"/>
                <a:gd name="connsiteX103" fmla="*/ 9137709 w 9142413"/>
                <a:gd name="connsiteY103" fmla="*/ 791497 h 1971675"/>
                <a:gd name="connsiteX104" fmla="*/ 9140061 w 9142413"/>
                <a:gd name="connsiteY104" fmla="*/ 784430 h 1971675"/>
                <a:gd name="connsiteX105" fmla="*/ 9142413 w 9142413"/>
                <a:gd name="connsiteY105" fmla="*/ 777363 h 1971675"/>
                <a:gd name="connsiteX106" fmla="*/ 9081260 w 9142413"/>
                <a:gd name="connsiteY106" fmla="*/ 1338007 h 1971675"/>
                <a:gd name="connsiteX107" fmla="*/ 9078908 w 9142413"/>
                <a:gd name="connsiteY107" fmla="*/ 1345074 h 1971675"/>
                <a:gd name="connsiteX108" fmla="*/ 9078908 w 9142413"/>
                <a:gd name="connsiteY108" fmla="*/ 1347429 h 1971675"/>
                <a:gd name="connsiteX109" fmla="*/ 9076556 w 9142413"/>
                <a:gd name="connsiteY109" fmla="*/ 1354496 h 1971675"/>
                <a:gd name="connsiteX110" fmla="*/ 9074204 w 9142413"/>
                <a:gd name="connsiteY110" fmla="*/ 1356852 h 1971675"/>
                <a:gd name="connsiteX111" fmla="*/ 9071852 w 9142413"/>
                <a:gd name="connsiteY111" fmla="*/ 1361563 h 1971675"/>
                <a:gd name="connsiteX112" fmla="*/ 9067147 w 9142413"/>
                <a:gd name="connsiteY112" fmla="*/ 1366274 h 1971675"/>
                <a:gd name="connsiteX113" fmla="*/ 9064795 w 9142413"/>
                <a:gd name="connsiteY113" fmla="*/ 1368630 h 1971675"/>
                <a:gd name="connsiteX114" fmla="*/ 9057739 w 9142413"/>
                <a:gd name="connsiteY114" fmla="*/ 1375697 h 1971675"/>
                <a:gd name="connsiteX115" fmla="*/ 9045979 w 9142413"/>
                <a:gd name="connsiteY115" fmla="*/ 1382764 h 1971675"/>
                <a:gd name="connsiteX116" fmla="*/ 9034219 w 9142413"/>
                <a:gd name="connsiteY116" fmla="*/ 1389831 h 1971675"/>
                <a:gd name="connsiteX117" fmla="*/ 9029515 w 9142413"/>
                <a:gd name="connsiteY117" fmla="*/ 1392186 h 1971675"/>
                <a:gd name="connsiteX118" fmla="*/ 9020106 w 9142413"/>
                <a:gd name="connsiteY118" fmla="*/ 1394542 h 1971675"/>
                <a:gd name="connsiteX119" fmla="*/ 9020106 w 9142413"/>
                <a:gd name="connsiteY119" fmla="*/ 1396898 h 1971675"/>
                <a:gd name="connsiteX120" fmla="*/ 9008346 w 9142413"/>
                <a:gd name="connsiteY120" fmla="*/ 1399253 h 1971675"/>
                <a:gd name="connsiteX121" fmla="*/ 9005994 w 9142413"/>
                <a:gd name="connsiteY121" fmla="*/ 1401609 h 1971675"/>
                <a:gd name="connsiteX122" fmla="*/ 9001290 w 9142413"/>
                <a:gd name="connsiteY122" fmla="*/ 1401609 h 1971675"/>
                <a:gd name="connsiteX123" fmla="*/ 8991882 w 9142413"/>
                <a:gd name="connsiteY123" fmla="*/ 1406320 h 1971675"/>
                <a:gd name="connsiteX124" fmla="*/ 8982474 w 9142413"/>
                <a:gd name="connsiteY124" fmla="*/ 1408676 h 1971675"/>
                <a:gd name="connsiteX125" fmla="*/ 8977770 w 9142413"/>
                <a:gd name="connsiteY125" fmla="*/ 1411032 h 1971675"/>
                <a:gd name="connsiteX126" fmla="*/ 8973065 w 9142413"/>
                <a:gd name="connsiteY126" fmla="*/ 1411032 h 1971675"/>
                <a:gd name="connsiteX127" fmla="*/ 8956601 w 9142413"/>
                <a:gd name="connsiteY127" fmla="*/ 1415743 h 1971675"/>
                <a:gd name="connsiteX128" fmla="*/ 8951897 w 9142413"/>
                <a:gd name="connsiteY128" fmla="*/ 1415743 h 1971675"/>
                <a:gd name="connsiteX129" fmla="*/ 8937785 w 9142413"/>
                <a:gd name="connsiteY129" fmla="*/ 1418099 h 1971675"/>
                <a:gd name="connsiteX130" fmla="*/ 8933081 w 9142413"/>
                <a:gd name="connsiteY130" fmla="*/ 1420454 h 1971675"/>
                <a:gd name="connsiteX131" fmla="*/ 8928377 w 9142413"/>
                <a:gd name="connsiteY131" fmla="*/ 1420454 h 1971675"/>
                <a:gd name="connsiteX132" fmla="*/ 8916616 w 9142413"/>
                <a:gd name="connsiteY132" fmla="*/ 1422810 h 1971675"/>
                <a:gd name="connsiteX133" fmla="*/ 8911912 w 9142413"/>
                <a:gd name="connsiteY133" fmla="*/ 1422810 h 1971675"/>
                <a:gd name="connsiteX134" fmla="*/ 8890744 w 9142413"/>
                <a:gd name="connsiteY134" fmla="*/ 1427521 h 1971675"/>
                <a:gd name="connsiteX135" fmla="*/ 8862519 w 9142413"/>
                <a:gd name="connsiteY135" fmla="*/ 1429877 h 1971675"/>
                <a:gd name="connsiteX136" fmla="*/ 3786798 w 9142413"/>
                <a:gd name="connsiteY136" fmla="*/ 1964608 h 1971675"/>
                <a:gd name="connsiteX137" fmla="*/ 3727997 w 9142413"/>
                <a:gd name="connsiteY137" fmla="*/ 1969320 h 1971675"/>
                <a:gd name="connsiteX138" fmla="*/ 3718589 w 9142413"/>
                <a:gd name="connsiteY138" fmla="*/ 1969320 h 1971675"/>
                <a:gd name="connsiteX139" fmla="*/ 3683308 w 9142413"/>
                <a:gd name="connsiteY139" fmla="*/ 1971675 h 1971675"/>
                <a:gd name="connsiteX140" fmla="*/ 3680956 w 9142413"/>
                <a:gd name="connsiteY140" fmla="*/ 1971675 h 1971675"/>
                <a:gd name="connsiteX141" fmla="*/ 3676252 w 9142413"/>
                <a:gd name="connsiteY141" fmla="*/ 1971675 h 1971675"/>
                <a:gd name="connsiteX142" fmla="*/ 3652732 w 9142413"/>
                <a:gd name="connsiteY142" fmla="*/ 1971675 h 1971675"/>
                <a:gd name="connsiteX143" fmla="*/ 3643323 w 9142413"/>
                <a:gd name="connsiteY143" fmla="*/ 1971675 h 1971675"/>
                <a:gd name="connsiteX144" fmla="*/ 3619803 w 9142413"/>
                <a:gd name="connsiteY144" fmla="*/ 1971675 h 1971675"/>
                <a:gd name="connsiteX145" fmla="*/ 3610395 w 9142413"/>
                <a:gd name="connsiteY145" fmla="*/ 1971675 h 1971675"/>
                <a:gd name="connsiteX146" fmla="*/ 3577466 w 9142413"/>
                <a:gd name="connsiteY146" fmla="*/ 1971675 h 1971675"/>
                <a:gd name="connsiteX147" fmla="*/ 3575114 w 9142413"/>
                <a:gd name="connsiteY147" fmla="*/ 1971675 h 1971675"/>
                <a:gd name="connsiteX148" fmla="*/ 3546889 w 9142413"/>
                <a:gd name="connsiteY148" fmla="*/ 1969320 h 1971675"/>
                <a:gd name="connsiteX149" fmla="*/ 3542185 w 9142413"/>
                <a:gd name="connsiteY149" fmla="*/ 1969320 h 1971675"/>
                <a:gd name="connsiteX150" fmla="*/ 3539833 w 9142413"/>
                <a:gd name="connsiteY150" fmla="*/ 1969320 h 1971675"/>
                <a:gd name="connsiteX151" fmla="*/ 3485736 w 9142413"/>
                <a:gd name="connsiteY151" fmla="*/ 1966964 h 1971675"/>
                <a:gd name="connsiteX152" fmla="*/ 3481032 w 9142413"/>
                <a:gd name="connsiteY152" fmla="*/ 1966964 h 1971675"/>
                <a:gd name="connsiteX153" fmla="*/ 3476328 w 9142413"/>
                <a:gd name="connsiteY153" fmla="*/ 1964608 h 1971675"/>
                <a:gd name="connsiteX154" fmla="*/ 3405767 w 9142413"/>
                <a:gd name="connsiteY154" fmla="*/ 1959897 h 1971675"/>
                <a:gd name="connsiteX155" fmla="*/ 3401062 w 9142413"/>
                <a:gd name="connsiteY155" fmla="*/ 1957541 h 1971675"/>
                <a:gd name="connsiteX156" fmla="*/ 3394006 w 9142413"/>
                <a:gd name="connsiteY156" fmla="*/ 1957541 h 1971675"/>
                <a:gd name="connsiteX157" fmla="*/ 3370486 w 9142413"/>
                <a:gd name="connsiteY157" fmla="*/ 1955186 h 1971675"/>
                <a:gd name="connsiteX158" fmla="*/ 3365782 w 9142413"/>
                <a:gd name="connsiteY158" fmla="*/ 1955186 h 1971675"/>
                <a:gd name="connsiteX159" fmla="*/ 3361078 w 9142413"/>
                <a:gd name="connsiteY159" fmla="*/ 1952830 h 1971675"/>
                <a:gd name="connsiteX160" fmla="*/ 3337557 w 9142413"/>
                <a:gd name="connsiteY160" fmla="*/ 1950474 h 1971675"/>
                <a:gd name="connsiteX161" fmla="*/ 3330501 w 9142413"/>
                <a:gd name="connsiteY161" fmla="*/ 1950474 h 1971675"/>
                <a:gd name="connsiteX162" fmla="*/ 3328149 w 9142413"/>
                <a:gd name="connsiteY162" fmla="*/ 1950474 h 1971675"/>
                <a:gd name="connsiteX163" fmla="*/ 3297572 w 9142413"/>
                <a:gd name="connsiteY163" fmla="*/ 1945763 h 1971675"/>
                <a:gd name="connsiteX164" fmla="*/ 3295220 w 9142413"/>
                <a:gd name="connsiteY164" fmla="*/ 1945763 h 1971675"/>
                <a:gd name="connsiteX165" fmla="*/ 3290516 w 9142413"/>
                <a:gd name="connsiteY165" fmla="*/ 1943407 h 1971675"/>
                <a:gd name="connsiteX166" fmla="*/ 3264644 w 9142413"/>
                <a:gd name="connsiteY166" fmla="*/ 1938696 h 1971675"/>
                <a:gd name="connsiteX167" fmla="*/ 3262292 w 9142413"/>
                <a:gd name="connsiteY167" fmla="*/ 1938696 h 1971675"/>
                <a:gd name="connsiteX168" fmla="*/ 3255235 w 9142413"/>
                <a:gd name="connsiteY168" fmla="*/ 1938696 h 1971675"/>
                <a:gd name="connsiteX169" fmla="*/ 3234067 w 9142413"/>
                <a:gd name="connsiteY169" fmla="*/ 1933985 h 1971675"/>
                <a:gd name="connsiteX170" fmla="*/ 3229363 w 9142413"/>
                <a:gd name="connsiteY170" fmla="*/ 1933985 h 1971675"/>
                <a:gd name="connsiteX171" fmla="*/ 3222307 w 9142413"/>
                <a:gd name="connsiteY171" fmla="*/ 1931629 h 1971675"/>
                <a:gd name="connsiteX172" fmla="*/ 3203490 w 9142413"/>
                <a:gd name="connsiteY172" fmla="*/ 1926918 h 1971675"/>
                <a:gd name="connsiteX173" fmla="*/ 3196434 w 9142413"/>
                <a:gd name="connsiteY173" fmla="*/ 1926918 h 1971675"/>
                <a:gd name="connsiteX174" fmla="*/ 3194082 w 9142413"/>
                <a:gd name="connsiteY174" fmla="*/ 1926918 h 1971675"/>
                <a:gd name="connsiteX175" fmla="*/ 3163506 w 9142413"/>
                <a:gd name="connsiteY175" fmla="*/ 1919851 h 1971675"/>
                <a:gd name="connsiteX176" fmla="*/ 3158801 w 9142413"/>
                <a:gd name="connsiteY176" fmla="*/ 1919851 h 1971675"/>
                <a:gd name="connsiteX177" fmla="*/ 3135281 w 9142413"/>
                <a:gd name="connsiteY177" fmla="*/ 1912784 h 1971675"/>
                <a:gd name="connsiteX178" fmla="*/ 3130577 w 9142413"/>
                <a:gd name="connsiteY178" fmla="*/ 1912784 h 1971675"/>
                <a:gd name="connsiteX179" fmla="*/ 3125873 w 9142413"/>
                <a:gd name="connsiteY179" fmla="*/ 1910428 h 1971675"/>
                <a:gd name="connsiteX180" fmla="*/ 3104704 w 9142413"/>
                <a:gd name="connsiteY180" fmla="*/ 1905717 h 1971675"/>
                <a:gd name="connsiteX181" fmla="*/ 3100000 w 9142413"/>
                <a:gd name="connsiteY181" fmla="*/ 1903361 h 1971675"/>
                <a:gd name="connsiteX182" fmla="*/ 3095296 w 9142413"/>
                <a:gd name="connsiteY182" fmla="*/ 1903361 h 1971675"/>
                <a:gd name="connsiteX183" fmla="*/ 3069424 w 9142413"/>
                <a:gd name="connsiteY183" fmla="*/ 1896295 h 1971675"/>
                <a:gd name="connsiteX184" fmla="*/ 3067072 w 9142413"/>
                <a:gd name="connsiteY184" fmla="*/ 1893939 h 1971675"/>
                <a:gd name="connsiteX185" fmla="*/ 3064719 w 9142413"/>
                <a:gd name="connsiteY185" fmla="*/ 1893939 h 1971675"/>
                <a:gd name="connsiteX186" fmla="*/ 3036495 w 9142413"/>
                <a:gd name="connsiteY186" fmla="*/ 1884516 h 1971675"/>
                <a:gd name="connsiteX187" fmla="*/ 3031791 w 9142413"/>
                <a:gd name="connsiteY187" fmla="*/ 1884516 h 1971675"/>
                <a:gd name="connsiteX188" fmla="*/ 3024735 w 9142413"/>
                <a:gd name="connsiteY188" fmla="*/ 1882161 h 1971675"/>
                <a:gd name="connsiteX189" fmla="*/ 3017679 w 9142413"/>
                <a:gd name="connsiteY189" fmla="*/ 1879805 h 1971675"/>
                <a:gd name="connsiteX190" fmla="*/ 3003566 w 9142413"/>
                <a:gd name="connsiteY190" fmla="*/ 1875094 h 1971675"/>
                <a:gd name="connsiteX191" fmla="*/ 2996510 w 9142413"/>
                <a:gd name="connsiteY191" fmla="*/ 1872738 h 1971675"/>
                <a:gd name="connsiteX192" fmla="*/ 2984750 w 9142413"/>
                <a:gd name="connsiteY192" fmla="*/ 1868027 h 1971675"/>
                <a:gd name="connsiteX193" fmla="*/ 2977694 w 9142413"/>
                <a:gd name="connsiteY193" fmla="*/ 1865671 h 1971675"/>
                <a:gd name="connsiteX194" fmla="*/ 2958877 w 9142413"/>
                <a:gd name="connsiteY194" fmla="*/ 1856249 h 1971675"/>
                <a:gd name="connsiteX195" fmla="*/ 131715 w 9142413"/>
                <a:gd name="connsiteY195" fmla="*/ 673715 h 1971675"/>
                <a:gd name="connsiteX196" fmla="*/ 127011 w 9142413"/>
                <a:gd name="connsiteY196" fmla="*/ 671359 h 1971675"/>
                <a:gd name="connsiteX197" fmla="*/ 119954 w 9142413"/>
                <a:gd name="connsiteY197" fmla="*/ 669003 h 1971675"/>
                <a:gd name="connsiteX198" fmla="*/ 112898 w 9142413"/>
                <a:gd name="connsiteY198" fmla="*/ 666648 h 1971675"/>
                <a:gd name="connsiteX199" fmla="*/ 105842 w 9142413"/>
                <a:gd name="connsiteY199" fmla="*/ 661937 h 1971675"/>
                <a:gd name="connsiteX200" fmla="*/ 98786 w 9142413"/>
                <a:gd name="connsiteY200" fmla="*/ 659581 h 1971675"/>
                <a:gd name="connsiteX201" fmla="*/ 89378 w 9142413"/>
                <a:gd name="connsiteY201" fmla="*/ 654870 h 1971675"/>
                <a:gd name="connsiteX202" fmla="*/ 84674 w 9142413"/>
                <a:gd name="connsiteY202" fmla="*/ 652514 h 1971675"/>
                <a:gd name="connsiteX203" fmla="*/ 77618 w 9142413"/>
                <a:gd name="connsiteY203" fmla="*/ 647803 h 1971675"/>
                <a:gd name="connsiteX204" fmla="*/ 70561 w 9142413"/>
                <a:gd name="connsiteY204" fmla="*/ 643091 h 1971675"/>
                <a:gd name="connsiteX205" fmla="*/ 63505 w 9142413"/>
                <a:gd name="connsiteY205" fmla="*/ 640736 h 1971675"/>
                <a:gd name="connsiteX206" fmla="*/ 58801 w 9142413"/>
                <a:gd name="connsiteY206" fmla="*/ 636024 h 1971675"/>
                <a:gd name="connsiteX207" fmla="*/ 51745 w 9142413"/>
                <a:gd name="connsiteY207" fmla="*/ 633669 h 1971675"/>
                <a:gd name="connsiteX208" fmla="*/ 47041 w 9142413"/>
                <a:gd name="connsiteY208" fmla="*/ 628957 h 1971675"/>
                <a:gd name="connsiteX209" fmla="*/ 42337 w 9142413"/>
                <a:gd name="connsiteY209" fmla="*/ 626602 h 1971675"/>
                <a:gd name="connsiteX210" fmla="*/ 37633 w 9142413"/>
                <a:gd name="connsiteY210" fmla="*/ 621891 h 1971675"/>
                <a:gd name="connsiteX211" fmla="*/ 32929 w 9142413"/>
                <a:gd name="connsiteY211" fmla="*/ 619535 h 1971675"/>
                <a:gd name="connsiteX212" fmla="*/ 30577 w 9142413"/>
                <a:gd name="connsiteY212" fmla="*/ 614824 h 1971675"/>
                <a:gd name="connsiteX213" fmla="*/ 25873 w 9142413"/>
                <a:gd name="connsiteY213" fmla="*/ 612468 h 1971675"/>
                <a:gd name="connsiteX214" fmla="*/ 21168 w 9142413"/>
                <a:gd name="connsiteY214" fmla="*/ 607757 h 1971675"/>
                <a:gd name="connsiteX215" fmla="*/ 18816 w 9142413"/>
                <a:gd name="connsiteY215" fmla="*/ 605401 h 1971675"/>
                <a:gd name="connsiteX216" fmla="*/ 16464 w 9142413"/>
                <a:gd name="connsiteY216" fmla="*/ 600690 h 1971675"/>
                <a:gd name="connsiteX217" fmla="*/ 11760 w 9142413"/>
                <a:gd name="connsiteY217" fmla="*/ 598334 h 1971675"/>
                <a:gd name="connsiteX218" fmla="*/ 11760 w 9142413"/>
                <a:gd name="connsiteY218" fmla="*/ 593623 h 1971675"/>
                <a:gd name="connsiteX219" fmla="*/ 7056 w 9142413"/>
                <a:gd name="connsiteY219" fmla="*/ 591267 h 1971675"/>
                <a:gd name="connsiteX220" fmla="*/ 7056 w 9142413"/>
                <a:gd name="connsiteY220" fmla="*/ 588912 h 1971675"/>
                <a:gd name="connsiteX221" fmla="*/ 4704 w 9142413"/>
                <a:gd name="connsiteY221" fmla="*/ 584200 h 1971675"/>
                <a:gd name="connsiteX222" fmla="*/ 2352 w 9142413"/>
                <a:gd name="connsiteY222" fmla="*/ 581845 h 1971675"/>
                <a:gd name="connsiteX223" fmla="*/ 2352 w 9142413"/>
                <a:gd name="connsiteY223" fmla="*/ 577133 h 1971675"/>
                <a:gd name="connsiteX224" fmla="*/ 2352 w 9142413"/>
                <a:gd name="connsiteY224" fmla="*/ 574778 h 1971675"/>
                <a:gd name="connsiteX225" fmla="*/ 0 w 9142413"/>
                <a:gd name="connsiteY225" fmla="*/ 570066 h 1971675"/>
                <a:gd name="connsiteX226" fmla="*/ 0 w 9142413"/>
                <a:gd name="connsiteY226" fmla="*/ 567711 h 1971675"/>
                <a:gd name="connsiteX227" fmla="*/ 0 w 9142413"/>
                <a:gd name="connsiteY227" fmla="*/ 560644 h 1971675"/>
                <a:gd name="connsiteX228" fmla="*/ 61153 w 9142413"/>
                <a:gd name="connsiteY228" fmla="*/ 0 h 1971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Lst>
              <a:rect l="l" t="t" r="r" b="b"/>
              <a:pathLst>
                <a:path w="9142413" h="1971675">
                  <a:moveTo>
                    <a:pt x="61153" y="0"/>
                  </a:moveTo>
                  <a:cubicBezTo>
                    <a:pt x="61153" y="2356"/>
                    <a:pt x="61153" y="4712"/>
                    <a:pt x="61153" y="7067"/>
                  </a:cubicBezTo>
                  <a:cubicBezTo>
                    <a:pt x="61153" y="7067"/>
                    <a:pt x="61153" y="7067"/>
                    <a:pt x="61153" y="9423"/>
                  </a:cubicBezTo>
                  <a:cubicBezTo>
                    <a:pt x="61153" y="9423"/>
                    <a:pt x="61153" y="11778"/>
                    <a:pt x="63505" y="11778"/>
                  </a:cubicBezTo>
                  <a:cubicBezTo>
                    <a:pt x="63505" y="14134"/>
                    <a:pt x="63505" y="14134"/>
                    <a:pt x="63505" y="16490"/>
                  </a:cubicBezTo>
                  <a:cubicBezTo>
                    <a:pt x="63505" y="16490"/>
                    <a:pt x="63505" y="18845"/>
                    <a:pt x="63505" y="18845"/>
                  </a:cubicBezTo>
                  <a:cubicBezTo>
                    <a:pt x="65857" y="21201"/>
                    <a:pt x="65857" y="21201"/>
                    <a:pt x="65857" y="21201"/>
                  </a:cubicBezTo>
                  <a:cubicBezTo>
                    <a:pt x="65857" y="23557"/>
                    <a:pt x="65857" y="25912"/>
                    <a:pt x="68209" y="25912"/>
                  </a:cubicBezTo>
                  <a:cubicBezTo>
                    <a:pt x="68209" y="28268"/>
                    <a:pt x="68209" y="28268"/>
                    <a:pt x="70561" y="28268"/>
                  </a:cubicBezTo>
                  <a:cubicBezTo>
                    <a:pt x="70561" y="30624"/>
                    <a:pt x="70561" y="30624"/>
                    <a:pt x="72914" y="32979"/>
                  </a:cubicBezTo>
                  <a:cubicBezTo>
                    <a:pt x="72914" y="32979"/>
                    <a:pt x="72914" y="35335"/>
                    <a:pt x="75266" y="35335"/>
                  </a:cubicBezTo>
                  <a:cubicBezTo>
                    <a:pt x="75266" y="37691"/>
                    <a:pt x="75266" y="37691"/>
                    <a:pt x="77618" y="40046"/>
                  </a:cubicBezTo>
                  <a:cubicBezTo>
                    <a:pt x="77618" y="40046"/>
                    <a:pt x="79970" y="42402"/>
                    <a:pt x="79970" y="42402"/>
                  </a:cubicBezTo>
                  <a:cubicBezTo>
                    <a:pt x="82322" y="44758"/>
                    <a:pt x="82322" y="44758"/>
                    <a:pt x="82322" y="47113"/>
                  </a:cubicBezTo>
                  <a:cubicBezTo>
                    <a:pt x="84674" y="47113"/>
                    <a:pt x="84674" y="49469"/>
                    <a:pt x="87026" y="49469"/>
                  </a:cubicBezTo>
                  <a:cubicBezTo>
                    <a:pt x="89378" y="51824"/>
                    <a:pt x="89378" y="51824"/>
                    <a:pt x="91730" y="54180"/>
                  </a:cubicBezTo>
                  <a:cubicBezTo>
                    <a:pt x="91730" y="54180"/>
                    <a:pt x="94082" y="56536"/>
                    <a:pt x="94082" y="56536"/>
                  </a:cubicBezTo>
                  <a:cubicBezTo>
                    <a:pt x="96434" y="58891"/>
                    <a:pt x="98786" y="58891"/>
                    <a:pt x="98786" y="61247"/>
                  </a:cubicBezTo>
                  <a:cubicBezTo>
                    <a:pt x="101138" y="61247"/>
                    <a:pt x="103490" y="63603"/>
                    <a:pt x="103490" y="63603"/>
                  </a:cubicBezTo>
                  <a:cubicBezTo>
                    <a:pt x="105842" y="65958"/>
                    <a:pt x="108194" y="65958"/>
                    <a:pt x="108194" y="68314"/>
                  </a:cubicBezTo>
                  <a:cubicBezTo>
                    <a:pt x="110546" y="68314"/>
                    <a:pt x="112898" y="70670"/>
                    <a:pt x="115250" y="70670"/>
                  </a:cubicBezTo>
                  <a:cubicBezTo>
                    <a:pt x="115250" y="73025"/>
                    <a:pt x="117602" y="73025"/>
                    <a:pt x="119954" y="75381"/>
                  </a:cubicBezTo>
                  <a:cubicBezTo>
                    <a:pt x="122307" y="75381"/>
                    <a:pt x="124659" y="77737"/>
                    <a:pt x="124659" y="77737"/>
                  </a:cubicBezTo>
                  <a:cubicBezTo>
                    <a:pt x="127011" y="80092"/>
                    <a:pt x="129363" y="80092"/>
                    <a:pt x="131715" y="82448"/>
                  </a:cubicBezTo>
                  <a:cubicBezTo>
                    <a:pt x="134067" y="82448"/>
                    <a:pt x="136419" y="84803"/>
                    <a:pt x="138771" y="84803"/>
                  </a:cubicBezTo>
                  <a:cubicBezTo>
                    <a:pt x="141123" y="87159"/>
                    <a:pt x="143475" y="87159"/>
                    <a:pt x="145827" y="89515"/>
                  </a:cubicBezTo>
                  <a:cubicBezTo>
                    <a:pt x="145827" y="91870"/>
                    <a:pt x="148179" y="91870"/>
                    <a:pt x="150531" y="94226"/>
                  </a:cubicBezTo>
                  <a:cubicBezTo>
                    <a:pt x="152883" y="94226"/>
                    <a:pt x="155235" y="96582"/>
                    <a:pt x="159939" y="96582"/>
                  </a:cubicBezTo>
                  <a:cubicBezTo>
                    <a:pt x="162291" y="98937"/>
                    <a:pt x="164643" y="98937"/>
                    <a:pt x="166995" y="101293"/>
                  </a:cubicBezTo>
                  <a:cubicBezTo>
                    <a:pt x="169348" y="101293"/>
                    <a:pt x="171700" y="103649"/>
                    <a:pt x="174052" y="103649"/>
                  </a:cubicBezTo>
                  <a:cubicBezTo>
                    <a:pt x="176404" y="106004"/>
                    <a:pt x="178756" y="106004"/>
                    <a:pt x="181108" y="108360"/>
                  </a:cubicBezTo>
                  <a:cubicBezTo>
                    <a:pt x="185812" y="108360"/>
                    <a:pt x="188164" y="110716"/>
                    <a:pt x="192868" y="113071"/>
                  </a:cubicBezTo>
                  <a:cubicBezTo>
                    <a:pt x="192868" y="113071"/>
                    <a:pt x="192868" y="113071"/>
                    <a:pt x="3020031" y="1295605"/>
                  </a:cubicBezTo>
                  <a:cubicBezTo>
                    <a:pt x="3024735" y="1297961"/>
                    <a:pt x="3031791" y="1300316"/>
                    <a:pt x="3038847" y="1302672"/>
                  </a:cubicBezTo>
                  <a:cubicBezTo>
                    <a:pt x="3041199" y="1305028"/>
                    <a:pt x="3043551" y="1305028"/>
                    <a:pt x="3043551" y="1305028"/>
                  </a:cubicBezTo>
                  <a:cubicBezTo>
                    <a:pt x="3048255" y="1307383"/>
                    <a:pt x="3052959" y="1309739"/>
                    <a:pt x="3057663" y="1309739"/>
                  </a:cubicBezTo>
                  <a:cubicBezTo>
                    <a:pt x="3060015" y="1312095"/>
                    <a:pt x="3062367" y="1312095"/>
                    <a:pt x="3064719" y="1312095"/>
                  </a:cubicBezTo>
                  <a:cubicBezTo>
                    <a:pt x="3069424" y="1314450"/>
                    <a:pt x="3074128" y="1316806"/>
                    <a:pt x="3078832" y="1316806"/>
                  </a:cubicBezTo>
                  <a:cubicBezTo>
                    <a:pt x="3081184" y="1319161"/>
                    <a:pt x="3083536" y="1319161"/>
                    <a:pt x="3085888" y="1319161"/>
                  </a:cubicBezTo>
                  <a:cubicBezTo>
                    <a:pt x="3090592" y="1321517"/>
                    <a:pt x="3092944" y="1321517"/>
                    <a:pt x="3097648" y="1323873"/>
                  </a:cubicBezTo>
                  <a:cubicBezTo>
                    <a:pt x="3107056" y="1326228"/>
                    <a:pt x="3116465" y="1330940"/>
                    <a:pt x="3125873" y="1333295"/>
                  </a:cubicBezTo>
                  <a:cubicBezTo>
                    <a:pt x="3128225" y="1333295"/>
                    <a:pt x="3128225" y="1333295"/>
                    <a:pt x="3130577" y="1333295"/>
                  </a:cubicBezTo>
                  <a:cubicBezTo>
                    <a:pt x="3137633" y="1335651"/>
                    <a:pt x="3147041" y="1338007"/>
                    <a:pt x="3156449" y="1340362"/>
                  </a:cubicBezTo>
                  <a:cubicBezTo>
                    <a:pt x="3158801" y="1342718"/>
                    <a:pt x="3163506" y="1342718"/>
                    <a:pt x="3165858" y="1342718"/>
                  </a:cubicBezTo>
                  <a:cubicBezTo>
                    <a:pt x="3172914" y="1345074"/>
                    <a:pt x="3179970" y="1347429"/>
                    <a:pt x="3187026" y="1349785"/>
                  </a:cubicBezTo>
                  <a:cubicBezTo>
                    <a:pt x="3189378" y="1349785"/>
                    <a:pt x="3191730" y="1349785"/>
                    <a:pt x="3196434" y="1352141"/>
                  </a:cubicBezTo>
                  <a:cubicBezTo>
                    <a:pt x="3203490" y="1352141"/>
                    <a:pt x="3212899" y="1354496"/>
                    <a:pt x="3222307" y="1356852"/>
                  </a:cubicBezTo>
                  <a:cubicBezTo>
                    <a:pt x="3222307" y="1356852"/>
                    <a:pt x="3224659" y="1356852"/>
                    <a:pt x="3224659" y="1356852"/>
                  </a:cubicBezTo>
                  <a:cubicBezTo>
                    <a:pt x="3234067" y="1359207"/>
                    <a:pt x="3243475" y="1361563"/>
                    <a:pt x="3255235" y="1363919"/>
                  </a:cubicBezTo>
                  <a:cubicBezTo>
                    <a:pt x="3257587" y="1363919"/>
                    <a:pt x="3259940" y="1366274"/>
                    <a:pt x="3264644" y="1366274"/>
                  </a:cubicBezTo>
                  <a:cubicBezTo>
                    <a:pt x="3269348" y="1366274"/>
                    <a:pt x="3276404" y="1368630"/>
                    <a:pt x="3283460" y="1370986"/>
                  </a:cubicBezTo>
                  <a:cubicBezTo>
                    <a:pt x="3288164" y="1370986"/>
                    <a:pt x="3292868" y="1370986"/>
                    <a:pt x="3295220" y="1373341"/>
                  </a:cubicBezTo>
                  <a:cubicBezTo>
                    <a:pt x="3302276" y="1373341"/>
                    <a:pt x="3309333" y="1375697"/>
                    <a:pt x="3316389" y="1375697"/>
                  </a:cubicBezTo>
                  <a:cubicBezTo>
                    <a:pt x="3321093" y="1375697"/>
                    <a:pt x="3323445" y="1378053"/>
                    <a:pt x="3325797" y="1378053"/>
                  </a:cubicBezTo>
                  <a:cubicBezTo>
                    <a:pt x="3335205" y="1380408"/>
                    <a:pt x="3344613" y="1380408"/>
                    <a:pt x="3351669" y="1382764"/>
                  </a:cubicBezTo>
                  <a:cubicBezTo>
                    <a:pt x="3354021" y="1382764"/>
                    <a:pt x="3356374" y="1382764"/>
                    <a:pt x="3358726" y="1382764"/>
                  </a:cubicBezTo>
                  <a:cubicBezTo>
                    <a:pt x="3368134" y="1385120"/>
                    <a:pt x="3379894" y="1385120"/>
                    <a:pt x="3389302" y="1387475"/>
                  </a:cubicBezTo>
                  <a:cubicBezTo>
                    <a:pt x="3391654" y="1387475"/>
                    <a:pt x="3394006" y="1387475"/>
                    <a:pt x="3396358" y="1387475"/>
                  </a:cubicBezTo>
                  <a:cubicBezTo>
                    <a:pt x="3405767" y="1389831"/>
                    <a:pt x="3415175" y="1389831"/>
                    <a:pt x="3422231" y="1392186"/>
                  </a:cubicBezTo>
                  <a:cubicBezTo>
                    <a:pt x="3426935" y="1392186"/>
                    <a:pt x="3429287" y="1392186"/>
                    <a:pt x="3431639" y="1392186"/>
                  </a:cubicBezTo>
                  <a:cubicBezTo>
                    <a:pt x="3441047" y="1394542"/>
                    <a:pt x="3448103" y="1394542"/>
                    <a:pt x="3457512" y="1396898"/>
                  </a:cubicBezTo>
                  <a:cubicBezTo>
                    <a:pt x="3459864" y="1396898"/>
                    <a:pt x="3462216" y="1396898"/>
                    <a:pt x="3466920" y="1396898"/>
                  </a:cubicBezTo>
                  <a:cubicBezTo>
                    <a:pt x="3476328" y="1399253"/>
                    <a:pt x="3488088" y="1399253"/>
                    <a:pt x="3499848" y="1399253"/>
                  </a:cubicBezTo>
                  <a:cubicBezTo>
                    <a:pt x="3513961" y="1401609"/>
                    <a:pt x="3525721" y="1401609"/>
                    <a:pt x="3537481" y="1403965"/>
                  </a:cubicBezTo>
                  <a:cubicBezTo>
                    <a:pt x="3539833" y="1403965"/>
                    <a:pt x="3544537" y="1403965"/>
                    <a:pt x="3546889" y="1403965"/>
                  </a:cubicBezTo>
                  <a:cubicBezTo>
                    <a:pt x="3563354" y="1406320"/>
                    <a:pt x="3582170" y="1406320"/>
                    <a:pt x="3600987" y="1406320"/>
                  </a:cubicBezTo>
                  <a:cubicBezTo>
                    <a:pt x="3603339" y="1406320"/>
                    <a:pt x="3605691" y="1408676"/>
                    <a:pt x="3605691" y="1408676"/>
                  </a:cubicBezTo>
                  <a:cubicBezTo>
                    <a:pt x="3617451" y="1408676"/>
                    <a:pt x="3626859" y="1408676"/>
                    <a:pt x="3636267" y="1408676"/>
                  </a:cubicBezTo>
                  <a:cubicBezTo>
                    <a:pt x="3638619" y="1408676"/>
                    <a:pt x="3638619" y="1408676"/>
                    <a:pt x="3638619" y="1408676"/>
                  </a:cubicBezTo>
                  <a:cubicBezTo>
                    <a:pt x="3650380" y="1408676"/>
                    <a:pt x="3662140" y="1408676"/>
                    <a:pt x="3671548" y="1408676"/>
                  </a:cubicBezTo>
                  <a:cubicBezTo>
                    <a:pt x="3673900" y="1408676"/>
                    <a:pt x="3678604" y="1408676"/>
                    <a:pt x="3680956" y="1408676"/>
                  </a:cubicBezTo>
                  <a:cubicBezTo>
                    <a:pt x="3688012" y="1408676"/>
                    <a:pt x="3695069" y="1408676"/>
                    <a:pt x="3704477" y="1408676"/>
                  </a:cubicBezTo>
                  <a:cubicBezTo>
                    <a:pt x="3706829" y="1408676"/>
                    <a:pt x="3711533" y="1408676"/>
                    <a:pt x="3713885" y="1408676"/>
                  </a:cubicBezTo>
                  <a:cubicBezTo>
                    <a:pt x="3720941" y="1408676"/>
                    <a:pt x="3730349" y="1408676"/>
                    <a:pt x="3737405" y="1408676"/>
                  </a:cubicBezTo>
                  <a:cubicBezTo>
                    <a:pt x="3739757" y="1408676"/>
                    <a:pt x="3742109" y="1408676"/>
                    <a:pt x="3744462" y="1408676"/>
                  </a:cubicBezTo>
                  <a:cubicBezTo>
                    <a:pt x="3756222" y="1408676"/>
                    <a:pt x="3767982" y="1408676"/>
                    <a:pt x="3779742" y="1408676"/>
                  </a:cubicBezTo>
                  <a:cubicBezTo>
                    <a:pt x="3782094" y="1406320"/>
                    <a:pt x="3784446" y="1406320"/>
                    <a:pt x="3789150" y="1406320"/>
                  </a:cubicBezTo>
                  <a:cubicBezTo>
                    <a:pt x="3800911" y="1406320"/>
                    <a:pt x="3812671" y="1406320"/>
                    <a:pt x="3824431" y="1403965"/>
                  </a:cubicBezTo>
                  <a:cubicBezTo>
                    <a:pt x="3831487" y="1403965"/>
                    <a:pt x="3838543" y="1403965"/>
                    <a:pt x="3847952" y="1401609"/>
                  </a:cubicBezTo>
                  <a:cubicBezTo>
                    <a:pt x="3847952" y="1401609"/>
                    <a:pt x="3847952" y="1401609"/>
                    <a:pt x="8923672" y="866878"/>
                  </a:cubicBezTo>
                  <a:cubicBezTo>
                    <a:pt x="8933081" y="866878"/>
                    <a:pt x="8942489" y="866878"/>
                    <a:pt x="8951897" y="864522"/>
                  </a:cubicBezTo>
                  <a:cubicBezTo>
                    <a:pt x="8958953" y="864522"/>
                    <a:pt x="8966009" y="862166"/>
                    <a:pt x="8973065" y="862166"/>
                  </a:cubicBezTo>
                  <a:cubicBezTo>
                    <a:pt x="8975418" y="862166"/>
                    <a:pt x="8975418" y="862166"/>
                    <a:pt x="8977770" y="859811"/>
                  </a:cubicBezTo>
                  <a:cubicBezTo>
                    <a:pt x="8982474" y="859811"/>
                    <a:pt x="8989530" y="859811"/>
                    <a:pt x="8994234" y="857455"/>
                  </a:cubicBezTo>
                  <a:cubicBezTo>
                    <a:pt x="8996586" y="857455"/>
                    <a:pt x="8996586" y="857455"/>
                    <a:pt x="8998938" y="857455"/>
                  </a:cubicBezTo>
                  <a:cubicBezTo>
                    <a:pt x="9003642" y="855099"/>
                    <a:pt x="9008346" y="855099"/>
                    <a:pt x="9013050" y="855099"/>
                  </a:cubicBezTo>
                  <a:cubicBezTo>
                    <a:pt x="9015402" y="852744"/>
                    <a:pt x="9015402" y="852744"/>
                    <a:pt x="9017754" y="852744"/>
                  </a:cubicBezTo>
                  <a:cubicBezTo>
                    <a:pt x="9022459" y="852744"/>
                    <a:pt x="9029515" y="850388"/>
                    <a:pt x="9034219" y="850388"/>
                  </a:cubicBezTo>
                  <a:cubicBezTo>
                    <a:pt x="9036571" y="848032"/>
                    <a:pt x="9036571" y="848032"/>
                    <a:pt x="9038923" y="848032"/>
                  </a:cubicBezTo>
                  <a:cubicBezTo>
                    <a:pt x="9043627" y="845677"/>
                    <a:pt x="9048331" y="845677"/>
                    <a:pt x="9053035" y="843321"/>
                  </a:cubicBezTo>
                  <a:cubicBezTo>
                    <a:pt x="9060091" y="840966"/>
                    <a:pt x="9064795" y="840966"/>
                    <a:pt x="9067147" y="838610"/>
                  </a:cubicBezTo>
                  <a:cubicBezTo>
                    <a:pt x="9069499" y="838610"/>
                    <a:pt x="9069499" y="838610"/>
                    <a:pt x="9069499" y="838610"/>
                  </a:cubicBezTo>
                  <a:cubicBezTo>
                    <a:pt x="9074204" y="836254"/>
                    <a:pt x="9078908" y="836254"/>
                    <a:pt x="9081260" y="833899"/>
                  </a:cubicBezTo>
                  <a:cubicBezTo>
                    <a:pt x="9085964" y="831543"/>
                    <a:pt x="9088316" y="831543"/>
                    <a:pt x="9090668" y="829187"/>
                  </a:cubicBezTo>
                  <a:cubicBezTo>
                    <a:pt x="9093020" y="829187"/>
                    <a:pt x="9095372" y="826832"/>
                    <a:pt x="9095372" y="826832"/>
                  </a:cubicBezTo>
                  <a:cubicBezTo>
                    <a:pt x="9100076" y="824476"/>
                    <a:pt x="9104780" y="822120"/>
                    <a:pt x="9107132" y="819765"/>
                  </a:cubicBezTo>
                  <a:cubicBezTo>
                    <a:pt x="9107132" y="819765"/>
                    <a:pt x="9107132" y="819765"/>
                    <a:pt x="9109484" y="819765"/>
                  </a:cubicBezTo>
                  <a:cubicBezTo>
                    <a:pt x="9111836" y="817409"/>
                    <a:pt x="9116540" y="815053"/>
                    <a:pt x="9118893" y="812698"/>
                  </a:cubicBezTo>
                  <a:cubicBezTo>
                    <a:pt x="9121245" y="810342"/>
                    <a:pt x="9123597" y="810342"/>
                    <a:pt x="9125949" y="807987"/>
                  </a:cubicBezTo>
                  <a:cubicBezTo>
                    <a:pt x="9125949" y="807987"/>
                    <a:pt x="9125949" y="805631"/>
                    <a:pt x="9125949" y="805631"/>
                  </a:cubicBezTo>
                  <a:cubicBezTo>
                    <a:pt x="9128301" y="803275"/>
                    <a:pt x="9130653" y="803275"/>
                    <a:pt x="9133005" y="800920"/>
                  </a:cubicBezTo>
                  <a:cubicBezTo>
                    <a:pt x="9133005" y="800920"/>
                    <a:pt x="9133005" y="798564"/>
                    <a:pt x="9133005" y="798564"/>
                  </a:cubicBezTo>
                  <a:cubicBezTo>
                    <a:pt x="9135357" y="796208"/>
                    <a:pt x="9135357" y="796208"/>
                    <a:pt x="9137709" y="793853"/>
                  </a:cubicBezTo>
                  <a:cubicBezTo>
                    <a:pt x="9137709" y="793853"/>
                    <a:pt x="9137709" y="791497"/>
                    <a:pt x="9137709" y="791497"/>
                  </a:cubicBezTo>
                  <a:cubicBezTo>
                    <a:pt x="9140061" y="789141"/>
                    <a:pt x="9140061" y="786786"/>
                    <a:pt x="9140061" y="784430"/>
                  </a:cubicBezTo>
                  <a:cubicBezTo>
                    <a:pt x="9142413" y="782074"/>
                    <a:pt x="9142413" y="779719"/>
                    <a:pt x="9142413" y="777363"/>
                  </a:cubicBezTo>
                  <a:cubicBezTo>
                    <a:pt x="9121245" y="963459"/>
                    <a:pt x="9102428" y="1151911"/>
                    <a:pt x="9081260" y="1338007"/>
                  </a:cubicBezTo>
                  <a:cubicBezTo>
                    <a:pt x="9081260" y="1340362"/>
                    <a:pt x="9081260" y="1342718"/>
                    <a:pt x="9078908" y="1345074"/>
                  </a:cubicBezTo>
                  <a:cubicBezTo>
                    <a:pt x="9078908" y="1347429"/>
                    <a:pt x="9078908" y="1347429"/>
                    <a:pt x="9078908" y="1347429"/>
                  </a:cubicBezTo>
                  <a:cubicBezTo>
                    <a:pt x="9078908" y="1349785"/>
                    <a:pt x="9076556" y="1352141"/>
                    <a:pt x="9076556" y="1354496"/>
                  </a:cubicBezTo>
                  <a:cubicBezTo>
                    <a:pt x="9074204" y="1356852"/>
                    <a:pt x="9074204" y="1356852"/>
                    <a:pt x="9074204" y="1356852"/>
                  </a:cubicBezTo>
                  <a:cubicBezTo>
                    <a:pt x="9074204" y="1359207"/>
                    <a:pt x="9071852" y="1359207"/>
                    <a:pt x="9071852" y="1361563"/>
                  </a:cubicBezTo>
                  <a:cubicBezTo>
                    <a:pt x="9069499" y="1363919"/>
                    <a:pt x="9069499" y="1363919"/>
                    <a:pt x="9067147" y="1366274"/>
                  </a:cubicBezTo>
                  <a:cubicBezTo>
                    <a:pt x="9067147" y="1366274"/>
                    <a:pt x="9067147" y="1368630"/>
                    <a:pt x="9064795" y="1368630"/>
                  </a:cubicBezTo>
                  <a:cubicBezTo>
                    <a:pt x="9062443" y="1370986"/>
                    <a:pt x="9060091" y="1373341"/>
                    <a:pt x="9057739" y="1375697"/>
                  </a:cubicBezTo>
                  <a:cubicBezTo>
                    <a:pt x="9055387" y="1378053"/>
                    <a:pt x="9050683" y="1380408"/>
                    <a:pt x="9045979" y="1382764"/>
                  </a:cubicBezTo>
                  <a:cubicBezTo>
                    <a:pt x="9043627" y="1385120"/>
                    <a:pt x="9038923" y="1387475"/>
                    <a:pt x="9034219" y="1389831"/>
                  </a:cubicBezTo>
                  <a:cubicBezTo>
                    <a:pt x="9034219" y="1389831"/>
                    <a:pt x="9031867" y="1389831"/>
                    <a:pt x="9029515" y="1392186"/>
                  </a:cubicBezTo>
                  <a:cubicBezTo>
                    <a:pt x="9027163" y="1392186"/>
                    <a:pt x="9024811" y="1394542"/>
                    <a:pt x="9020106" y="1394542"/>
                  </a:cubicBezTo>
                  <a:cubicBezTo>
                    <a:pt x="9020106" y="1394542"/>
                    <a:pt x="9020106" y="1396898"/>
                    <a:pt x="9020106" y="1396898"/>
                  </a:cubicBezTo>
                  <a:cubicBezTo>
                    <a:pt x="9015402" y="1396898"/>
                    <a:pt x="9013050" y="1399253"/>
                    <a:pt x="9008346" y="1399253"/>
                  </a:cubicBezTo>
                  <a:cubicBezTo>
                    <a:pt x="9008346" y="1399253"/>
                    <a:pt x="9008346" y="1401609"/>
                    <a:pt x="9005994" y="1401609"/>
                  </a:cubicBezTo>
                  <a:cubicBezTo>
                    <a:pt x="9005994" y="1401609"/>
                    <a:pt x="9003642" y="1401609"/>
                    <a:pt x="9001290" y="1401609"/>
                  </a:cubicBezTo>
                  <a:cubicBezTo>
                    <a:pt x="8998938" y="1403965"/>
                    <a:pt x="8996586" y="1403965"/>
                    <a:pt x="8991882" y="1406320"/>
                  </a:cubicBezTo>
                  <a:cubicBezTo>
                    <a:pt x="8989530" y="1406320"/>
                    <a:pt x="8984826" y="1408676"/>
                    <a:pt x="8982474" y="1408676"/>
                  </a:cubicBezTo>
                  <a:cubicBezTo>
                    <a:pt x="8980122" y="1408676"/>
                    <a:pt x="8977770" y="1408676"/>
                    <a:pt x="8977770" y="1411032"/>
                  </a:cubicBezTo>
                  <a:cubicBezTo>
                    <a:pt x="8975418" y="1411032"/>
                    <a:pt x="8975418" y="1411032"/>
                    <a:pt x="8973065" y="1411032"/>
                  </a:cubicBezTo>
                  <a:cubicBezTo>
                    <a:pt x="8968361" y="1413387"/>
                    <a:pt x="8963657" y="1413387"/>
                    <a:pt x="8956601" y="1415743"/>
                  </a:cubicBezTo>
                  <a:cubicBezTo>
                    <a:pt x="8954249" y="1415743"/>
                    <a:pt x="8954249" y="1415743"/>
                    <a:pt x="8951897" y="1415743"/>
                  </a:cubicBezTo>
                  <a:cubicBezTo>
                    <a:pt x="8947193" y="1418099"/>
                    <a:pt x="8942489" y="1418099"/>
                    <a:pt x="8937785" y="1418099"/>
                  </a:cubicBezTo>
                  <a:cubicBezTo>
                    <a:pt x="8935433" y="1420454"/>
                    <a:pt x="8933081" y="1420454"/>
                    <a:pt x="8933081" y="1420454"/>
                  </a:cubicBezTo>
                  <a:cubicBezTo>
                    <a:pt x="8930729" y="1420454"/>
                    <a:pt x="8930729" y="1420454"/>
                    <a:pt x="8928377" y="1420454"/>
                  </a:cubicBezTo>
                  <a:cubicBezTo>
                    <a:pt x="8926025" y="1420454"/>
                    <a:pt x="8921320" y="1422810"/>
                    <a:pt x="8916616" y="1422810"/>
                  </a:cubicBezTo>
                  <a:cubicBezTo>
                    <a:pt x="8914264" y="1422810"/>
                    <a:pt x="8914264" y="1422810"/>
                    <a:pt x="8911912" y="1422810"/>
                  </a:cubicBezTo>
                  <a:cubicBezTo>
                    <a:pt x="8904856" y="1425166"/>
                    <a:pt x="8897800" y="1425166"/>
                    <a:pt x="8890744" y="1427521"/>
                  </a:cubicBezTo>
                  <a:cubicBezTo>
                    <a:pt x="8881336" y="1427521"/>
                    <a:pt x="8871927" y="1429877"/>
                    <a:pt x="8862519" y="1429877"/>
                  </a:cubicBezTo>
                  <a:cubicBezTo>
                    <a:pt x="8862519" y="1429877"/>
                    <a:pt x="8862519" y="1429877"/>
                    <a:pt x="3786798" y="1964608"/>
                  </a:cubicBezTo>
                  <a:cubicBezTo>
                    <a:pt x="3767982" y="1966964"/>
                    <a:pt x="3746814" y="1966964"/>
                    <a:pt x="3727997" y="1969320"/>
                  </a:cubicBezTo>
                  <a:cubicBezTo>
                    <a:pt x="3723293" y="1969320"/>
                    <a:pt x="3720941" y="1969320"/>
                    <a:pt x="3718589" y="1969320"/>
                  </a:cubicBezTo>
                  <a:cubicBezTo>
                    <a:pt x="3706829" y="1969320"/>
                    <a:pt x="3695069" y="1971675"/>
                    <a:pt x="3683308" y="1971675"/>
                  </a:cubicBezTo>
                  <a:cubicBezTo>
                    <a:pt x="3683308" y="1971675"/>
                    <a:pt x="3683308" y="1971675"/>
                    <a:pt x="3680956" y="1971675"/>
                  </a:cubicBezTo>
                  <a:cubicBezTo>
                    <a:pt x="3680956" y="1971675"/>
                    <a:pt x="3678604" y="1971675"/>
                    <a:pt x="3676252" y="1971675"/>
                  </a:cubicBezTo>
                  <a:cubicBezTo>
                    <a:pt x="3669196" y="1971675"/>
                    <a:pt x="3659788" y="1971675"/>
                    <a:pt x="3652732" y="1971675"/>
                  </a:cubicBezTo>
                  <a:cubicBezTo>
                    <a:pt x="3650380" y="1971675"/>
                    <a:pt x="3645675" y="1971675"/>
                    <a:pt x="3643323" y="1971675"/>
                  </a:cubicBezTo>
                  <a:cubicBezTo>
                    <a:pt x="3633915" y="1971675"/>
                    <a:pt x="3626859" y="1971675"/>
                    <a:pt x="3619803" y="1971675"/>
                  </a:cubicBezTo>
                  <a:cubicBezTo>
                    <a:pt x="3617451" y="1971675"/>
                    <a:pt x="3612747" y="1971675"/>
                    <a:pt x="3610395" y="1971675"/>
                  </a:cubicBezTo>
                  <a:cubicBezTo>
                    <a:pt x="3598635" y="1971675"/>
                    <a:pt x="3589226" y="1971675"/>
                    <a:pt x="3577466" y="1971675"/>
                  </a:cubicBezTo>
                  <a:cubicBezTo>
                    <a:pt x="3577466" y="1971675"/>
                    <a:pt x="3577466" y="1971675"/>
                    <a:pt x="3575114" y="1971675"/>
                  </a:cubicBezTo>
                  <a:cubicBezTo>
                    <a:pt x="3565706" y="1969320"/>
                    <a:pt x="3556298" y="1969320"/>
                    <a:pt x="3546889" y="1969320"/>
                  </a:cubicBezTo>
                  <a:cubicBezTo>
                    <a:pt x="3544537" y="1969320"/>
                    <a:pt x="3542185" y="1969320"/>
                    <a:pt x="3542185" y="1969320"/>
                  </a:cubicBezTo>
                  <a:cubicBezTo>
                    <a:pt x="3539833" y="1969320"/>
                    <a:pt x="3539833" y="1969320"/>
                    <a:pt x="3539833" y="1969320"/>
                  </a:cubicBezTo>
                  <a:cubicBezTo>
                    <a:pt x="3521017" y="1969320"/>
                    <a:pt x="3502201" y="1966964"/>
                    <a:pt x="3485736" y="1966964"/>
                  </a:cubicBezTo>
                  <a:cubicBezTo>
                    <a:pt x="3483384" y="1966964"/>
                    <a:pt x="3483384" y="1966964"/>
                    <a:pt x="3481032" y="1966964"/>
                  </a:cubicBezTo>
                  <a:cubicBezTo>
                    <a:pt x="3481032" y="1964608"/>
                    <a:pt x="3478680" y="1964608"/>
                    <a:pt x="3476328" y="1964608"/>
                  </a:cubicBezTo>
                  <a:cubicBezTo>
                    <a:pt x="3452808" y="1964608"/>
                    <a:pt x="3429287" y="1962253"/>
                    <a:pt x="3405767" y="1959897"/>
                  </a:cubicBezTo>
                  <a:cubicBezTo>
                    <a:pt x="3403414" y="1957541"/>
                    <a:pt x="3403414" y="1957541"/>
                    <a:pt x="3401062" y="1957541"/>
                  </a:cubicBezTo>
                  <a:cubicBezTo>
                    <a:pt x="3398710" y="1957541"/>
                    <a:pt x="3396358" y="1957541"/>
                    <a:pt x="3394006" y="1957541"/>
                  </a:cubicBezTo>
                  <a:cubicBezTo>
                    <a:pt x="3386950" y="1957541"/>
                    <a:pt x="3379894" y="1955186"/>
                    <a:pt x="3370486" y="1955186"/>
                  </a:cubicBezTo>
                  <a:cubicBezTo>
                    <a:pt x="3370486" y="1955186"/>
                    <a:pt x="3368134" y="1955186"/>
                    <a:pt x="3365782" y="1955186"/>
                  </a:cubicBezTo>
                  <a:cubicBezTo>
                    <a:pt x="3363430" y="1955186"/>
                    <a:pt x="3363430" y="1952830"/>
                    <a:pt x="3361078" y="1952830"/>
                  </a:cubicBezTo>
                  <a:cubicBezTo>
                    <a:pt x="3354021" y="1952830"/>
                    <a:pt x="3344613" y="1950474"/>
                    <a:pt x="3337557" y="1950474"/>
                  </a:cubicBezTo>
                  <a:cubicBezTo>
                    <a:pt x="3335205" y="1950474"/>
                    <a:pt x="3332853" y="1950474"/>
                    <a:pt x="3330501" y="1950474"/>
                  </a:cubicBezTo>
                  <a:cubicBezTo>
                    <a:pt x="3330501" y="1950474"/>
                    <a:pt x="3330501" y="1950474"/>
                    <a:pt x="3328149" y="1950474"/>
                  </a:cubicBezTo>
                  <a:cubicBezTo>
                    <a:pt x="3318741" y="1948119"/>
                    <a:pt x="3306980" y="1945763"/>
                    <a:pt x="3297572" y="1945763"/>
                  </a:cubicBezTo>
                  <a:cubicBezTo>
                    <a:pt x="3297572" y="1945763"/>
                    <a:pt x="3295220" y="1945763"/>
                    <a:pt x="3295220" y="1945763"/>
                  </a:cubicBezTo>
                  <a:cubicBezTo>
                    <a:pt x="3295220" y="1943407"/>
                    <a:pt x="3292868" y="1943407"/>
                    <a:pt x="3290516" y="1943407"/>
                  </a:cubicBezTo>
                  <a:cubicBezTo>
                    <a:pt x="3283460" y="1943407"/>
                    <a:pt x="3274052" y="1941052"/>
                    <a:pt x="3264644" y="1938696"/>
                  </a:cubicBezTo>
                  <a:cubicBezTo>
                    <a:pt x="3264644" y="1938696"/>
                    <a:pt x="3262292" y="1938696"/>
                    <a:pt x="3262292" y="1938696"/>
                  </a:cubicBezTo>
                  <a:cubicBezTo>
                    <a:pt x="3259940" y="1938696"/>
                    <a:pt x="3257587" y="1938696"/>
                    <a:pt x="3255235" y="1938696"/>
                  </a:cubicBezTo>
                  <a:cubicBezTo>
                    <a:pt x="3248179" y="1936341"/>
                    <a:pt x="3241123" y="1936341"/>
                    <a:pt x="3234067" y="1933985"/>
                  </a:cubicBezTo>
                  <a:cubicBezTo>
                    <a:pt x="3231715" y="1933985"/>
                    <a:pt x="3229363" y="1933985"/>
                    <a:pt x="3229363" y="1933985"/>
                  </a:cubicBezTo>
                  <a:cubicBezTo>
                    <a:pt x="3227011" y="1931629"/>
                    <a:pt x="3224659" y="1931629"/>
                    <a:pt x="3222307" y="1931629"/>
                  </a:cubicBezTo>
                  <a:cubicBezTo>
                    <a:pt x="3215251" y="1931629"/>
                    <a:pt x="3210546" y="1929274"/>
                    <a:pt x="3203490" y="1926918"/>
                  </a:cubicBezTo>
                  <a:cubicBezTo>
                    <a:pt x="3201138" y="1926918"/>
                    <a:pt x="3198786" y="1926918"/>
                    <a:pt x="3196434" y="1926918"/>
                  </a:cubicBezTo>
                  <a:cubicBezTo>
                    <a:pt x="3194082" y="1926918"/>
                    <a:pt x="3194082" y="1926918"/>
                    <a:pt x="3194082" y="1926918"/>
                  </a:cubicBezTo>
                  <a:cubicBezTo>
                    <a:pt x="3182322" y="1924562"/>
                    <a:pt x="3172914" y="1922207"/>
                    <a:pt x="3163506" y="1919851"/>
                  </a:cubicBezTo>
                  <a:cubicBezTo>
                    <a:pt x="3161153" y="1919851"/>
                    <a:pt x="3161153" y="1919851"/>
                    <a:pt x="3158801" y="1919851"/>
                  </a:cubicBezTo>
                  <a:cubicBezTo>
                    <a:pt x="3151745" y="1917495"/>
                    <a:pt x="3142337" y="1915140"/>
                    <a:pt x="3135281" y="1912784"/>
                  </a:cubicBezTo>
                  <a:cubicBezTo>
                    <a:pt x="3132929" y="1912784"/>
                    <a:pt x="3132929" y="1912784"/>
                    <a:pt x="3130577" y="1912784"/>
                  </a:cubicBezTo>
                  <a:cubicBezTo>
                    <a:pt x="3128225" y="1910428"/>
                    <a:pt x="3125873" y="1910428"/>
                    <a:pt x="3125873" y="1910428"/>
                  </a:cubicBezTo>
                  <a:cubicBezTo>
                    <a:pt x="3118817" y="1908073"/>
                    <a:pt x="3111760" y="1908073"/>
                    <a:pt x="3104704" y="1905717"/>
                  </a:cubicBezTo>
                  <a:cubicBezTo>
                    <a:pt x="3102352" y="1905717"/>
                    <a:pt x="3100000" y="1903361"/>
                    <a:pt x="3100000" y="1903361"/>
                  </a:cubicBezTo>
                  <a:cubicBezTo>
                    <a:pt x="3097648" y="1903361"/>
                    <a:pt x="3097648" y="1903361"/>
                    <a:pt x="3095296" y="1903361"/>
                  </a:cubicBezTo>
                  <a:cubicBezTo>
                    <a:pt x="3085888" y="1901006"/>
                    <a:pt x="3076480" y="1898650"/>
                    <a:pt x="3069424" y="1896295"/>
                  </a:cubicBezTo>
                  <a:cubicBezTo>
                    <a:pt x="3067072" y="1896295"/>
                    <a:pt x="3067072" y="1893939"/>
                    <a:pt x="3067072" y="1893939"/>
                  </a:cubicBezTo>
                  <a:cubicBezTo>
                    <a:pt x="3067072" y="1893939"/>
                    <a:pt x="3064719" y="1893939"/>
                    <a:pt x="3064719" y="1893939"/>
                  </a:cubicBezTo>
                  <a:cubicBezTo>
                    <a:pt x="3055311" y="1891583"/>
                    <a:pt x="3045903" y="1889228"/>
                    <a:pt x="3036495" y="1884516"/>
                  </a:cubicBezTo>
                  <a:cubicBezTo>
                    <a:pt x="3034143" y="1884516"/>
                    <a:pt x="3034143" y="1884516"/>
                    <a:pt x="3031791" y="1884516"/>
                  </a:cubicBezTo>
                  <a:cubicBezTo>
                    <a:pt x="3029439" y="1884516"/>
                    <a:pt x="3027087" y="1882161"/>
                    <a:pt x="3024735" y="1882161"/>
                  </a:cubicBezTo>
                  <a:cubicBezTo>
                    <a:pt x="3022383" y="1882161"/>
                    <a:pt x="3020031" y="1879805"/>
                    <a:pt x="3017679" y="1879805"/>
                  </a:cubicBezTo>
                  <a:cubicBezTo>
                    <a:pt x="3012974" y="1877449"/>
                    <a:pt x="3008270" y="1875094"/>
                    <a:pt x="3003566" y="1875094"/>
                  </a:cubicBezTo>
                  <a:cubicBezTo>
                    <a:pt x="3001214" y="1872738"/>
                    <a:pt x="2998862" y="1872738"/>
                    <a:pt x="2996510" y="1872738"/>
                  </a:cubicBezTo>
                  <a:cubicBezTo>
                    <a:pt x="2991806" y="1870382"/>
                    <a:pt x="2987102" y="1868027"/>
                    <a:pt x="2984750" y="1868027"/>
                  </a:cubicBezTo>
                  <a:cubicBezTo>
                    <a:pt x="2982398" y="1865671"/>
                    <a:pt x="2980046" y="1865671"/>
                    <a:pt x="2977694" y="1865671"/>
                  </a:cubicBezTo>
                  <a:cubicBezTo>
                    <a:pt x="2970638" y="1863316"/>
                    <a:pt x="2963581" y="1860960"/>
                    <a:pt x="2958877" y="1856249"/>
                  </a:cubicBezTo>
                  <a:cubicBezTo>
                    <a:pt x="2958877" y="1856249"/>
                    <a:pt x="2958877" y="1856249"/>
                    <a:pt x="131715" y="673715"/>
                  </a:cubicBezTo>
                  <a:cubicBezTo>
                    <a:pt x="129363" y="673715"/>
                    <a:pt x="129363" y="673715"/>
                    <a:pt x="127011" y="671359"/>
                  </a:cubicBezTo>
                  <a:cubicBezTo>
                    <a:pt x="124659" y="671359"/>
                    <a:pt x="122307" y="669003"/>
                    <a:pt x="119954" y="669003"/>
                  </a:cubicBezTo>
                  <a:cubicBezTo>
                    <a:pt x="117602" y="669003"/>
                    <a:pt x="115250" y="666648"/>
                    <a:pt x="112898" y="666648"/>
                  </a:cubicBezTo>
                  <a:cubicBezTo>
                    <a:pt x="110546" y="664292"/>
                    <a:pt x="108194" y="664292"/>
                    <a:pt x="105842" y="661937"/>
                  </a:cubicBezTo>
                  <a:cubicBezTo>
                    <a:pt x="103490" y="661937"/>
                    <a:pt x="101138" y="659581"/>
                    <a:pt x="98786" y="659581"/>
                  </a:cubicBezTo>
                  <a:cubicBezTo>
                    <a:pt x="94082" y="657225"/>
                    <a:pt x="91730" y="657225"/>
                    <a:pt x="89378" y="654870"/>
                  </a:cubicBezTo>
                  <a:cubicBezTo>
                    <a:pt x="87026" y="652514"/>
                    <a:pt x="84674" y="652514"/>
                    <a:pt x="84674" y="652514"/>
                  </a:cubicBezTo>
                  <a:cubicBezTo>
                    <a:pt x="82322" y="650158"/>
                    <a:pt x="79970" y="647803"/>
                    <a:pt x="77618" y="647803"/>
                  </a:cubicBezTo>
                  <a:cubicBezTo>
                    <a:pt x="75266" y="645447"/>
                    <a:pt x="72914" y="645447"/>
                    <a:pt x="70561" y="643091"/>
                  </a:cubicBezTo>
                  <a:cubicBezTo>
                    <a:pt x="68209" y="643091"/>
                    <a:pt x="65857" y="640736"/>
                    <a:pt x="63505" y="640736"/>
                  </a:cubicBezTo>
                  <a:cubicBezTo>
                    <a:pt x="63505" y="638380"/>
                    <a:pt x="61153" y="638380"/>
                    <a:pt x="58801" y="636024"/>
                  </a:cubicBezTo>
                  <a:cubicBezTo>
                    <a:pt x="56449" y="636024"/>
                    <a:pt x="54097" y="633669"/>
                    <a:pt x="51745" y="633669"/>
                  </a:cubicBezTo>
                  <a:cubicBezTo>
                    <a:pt x="51745" y="631313"/>
                    <a:pt x="49393" y="631313"/>
                    <a:pt x="47041" y="628957"/>
                  </a:cubicBezTo>
                  <a:cubicBezTo>
                    <a:pt x="47041" y="628957"/>
                    <a:pt x="44689" y="626602"/>
                    <a:pt x="42337" y="626602"/>
                  </a:cubicBezTo>
                  <a:cubicBezTo>
                    <a:pt x="42337" y="624246"/>
                    <a:pt x="39985" y="624246"/>
                    <a:pt x="37633" y="621891"/>
                  </a:cubicBezTo>
                  <a:cubicBezTo>
                    <a:pt x="37633" y="621891"/>
                    <a:pt x="35281" y="619535"/>
                    <a:pt x="32929" y="619535"/>
                  </a:cubicBezTo>
                  <a:cubicBezTo>
                    <a:pt x="32929" y="617179"/>
                    <a:pt x="30577" y="617179"/>
                    <a:pt x="30577" y="614824"/>
                  </a:cubicBezTo>
                  <a:cubicBezTo>
                    <a:pt x="28225" y="614824"/>
                    <a:pt x="25873" y="612468"/>
                    <a:pt x="25873" y="612468"/>
                  </a:cubicBezTo>
                  <a:cubicBezTo>
                    <a:pt x="23520" y="610112"/>
                    <a:pt x="23520" y="610112"/>
                    <a:pt x="21168" y="607757"/>
                  </a:cubicBezTo>
                  <a:cubicBezTo>
                    <a:pt x="21168" y="607757"/>
                    <a:pt x="18816" y="605401"/>
                    <a:pt x="18816" y="605401"/>
                  </a:cubicBezTo>
                  <a:cubicBezTo>
                    <a:pt x="18816" y="603045"/>
                    <a:pt x="16464" y="603045"/>
                    <a:pt x="16464" y="600690"/>
                  </a:cubicBezTo>
                  <a:cubicBezTo>
                    <a:pt x="14112" y="600690"/>
                    <a:pt x="14112" y="598334"/>
                    <a:pt x="11760" y="598334"/>
                  </a:cubicBezTo>
                  <a:cubicBezTo>
                    <a:pt x="11760" y="595978"/>
                    <a:pt x="11760" y="595978"/>
                    <a:pt x="11760" y="593623"/>
                  </a:cubicBezTo>
                  <a:cubicBezTo>
                    <a:pt x="9408" y="593623"/>
                    <a:pt x="9408" y="591267"/>
                    <a:pt x="7056" y="591267"/>
                  </a:cubicBezTo>
                  <a:cubicBezTo>
                    <a:pt x="7056" y="588912"/>
                    <a:pt x="7056" y="588912"/>
                    <a:pt x="7056" y="588912"/>
                  </a:cubicBezTo>
                  <a:cubicBezTo>
                    <a:pt x="4704" y="586556"/>
                    <a:pt x="4704" y="584200"/>
                    <a:pt x="4704" y="584200"/>
                  </a:cubicBezTo>
                  <a:cubicBezTo>
                    <a:pt x="4704" y="584200"/>
                    <a:pt x="4704" y="581845"/>
                    <a:pt x="2352" y="581845"/>
                  </a:cubicBezTo>
                  <a:cubicBezTo>
                    <a:pt x="2352" y="579489"/>
                    <a:pt x="2352" y="579489"/>
                    <a:pt x="2352" y="577133"/>
                  </a:cubicBezTo>
                  <a:cubicBezTo>
                    <a:pt x="2352" y="577133"/>
                    <a:pt x="2352" y="574778"/>
                    <a:pt x="2352" y="574778"/>
                  </a:cubicBezTo>
                  <a:cubicBezTo>
                    <a:pt x="0" y="572422"/>
                    <a:pt x="0" y="572422"/>
                    <a:pt x="0" y="570066"/>
                  </a:cubicBezTo>
                  <a:cubicBezTo>
                    <a:pt x="0" y="570066"/>
                    <a:pt x="0" y="567711"/>
                    <a:pt x="0" y="567711"/>
                  </a:cubicBezTo>
                  <a:cubicBezTo>
                    <a:pt x="0" y="565355"/>
                    <a:pt x="0" y="562999"/>
                    <a:pt x="0" y="560644"/>
                  </a:cubicBezTo>
                  <a:cubicBezTo>
                    <a:pt x="21168" y="374548"/>
                    <a:pt x="42337" y="186096"/>
                    <a:pt x="61153" y="0"/>
                  </a:cubicBezTo>
                  <a:close/>
                </a:path>
              </a:pathLst>
            </a:custGeom>
            <a:gradFill flip="none" rotWithShape="1">
              <a:gsLst>
                <a:gs pos="57000">
                  <a:schemeClr val="bg1">
                    <a:alpha val="33000"/>
                  </a:schemeClr>
                </a:gs>
                <a:gs pos="0">
                  <a:schemeClr val="tx1">
                    <a:alpha val="60000"/>
                  </a:schemeClr>
                </a:gs>
                <a:gs pos="28000">
                  <a:schemeClr val="tx1">
                    <a:alpha val="20000"/>
                  </a:schemeClr>
                </a:gs>
                <a:gs pos="100000">
                  <a:schemeClr val="bg1">
                    <a:alpha val="50000"/>
                  </a:schemeClr>
                </a:gs>
              </a:gsLst>
              <a:lin ang="300000" scaled="0"/>
              <a:tileRect/>
            </a:gradFill>
            <a:ln>
              <a:noFill/>
            </a:ln>
          </p:spPr>
          <p:txBody>
            <a:bodyPr vert="horz" wrap="square" lIns="182880" tIns="91440" rIns="182880" bIns="91440" numCol="1" anchor="t" anchorCtr="0" compatLnSpc="1">
              <a:prstTxWarp prst="textNoShape">
                <a:avLst/>
              </a:prstTxWarp>
              <a:noAutofit/>
            </a:bodyPr>
            <a:lstStyle/>
            <a:p>
              <a:endParaRPr lang="en-US" sz="4800" dirty="0">
                <a:latin typeface="+mj-lt"/>
              </a:endParaRPr>
            </a:p>
          </p:txBody>
        </p:sp>
      </p:grpSp>
      <p:sp>
        <p:nvSpPr>
          <p:cNvPr id="22" name="TextBox 21">
            <a:extLst>
              <a:ext uri="{FF2B5EF4-FFF2-40B4-BE49-F238E27FC236}">
                <a16:creationId xmlns:a16="http://schemas.microsoft.com/office/drawing/2014/main" id="{153FEAAE-8556-CF6D-B262-5232DB3AC80C}"/>
              </a:ext>
            </a:extLst>
          </p:cNvPr>
          <p:cNvSpPr txBox="1"/>
          <p:nvPr/>
        </p:nvSpPr>
        <p:spPr>
          <a:xfrm>
            <a:off x="13334266" y="3190558"/>
            <a:ext cx="4366401" cy="1292662"/>
          </a:xfrm>
          <a:prstGeom prst="rect">
            <a:avLst/>
          </a:prstGeom>
          <a:noFill/>
        </p:spPr>
        <p:txBody>
          <a:bodyPr wrap="square" lIns="0" tIns="0" rIns="0" bIns="0" anchor="ctr">
            <a:spAutoFit/>
          </a:bodyPr>
          <a:lstStyle/>
          <a:p>
            <a:r>
              <a:rPr lang="en-US" sz="2800" b="1" dirty="0">
                <a:solidFill>
                  <a:srgbClr val="3F6031"/>
                </a:solidFill>
                <a:latin typeface="+mj-lt"/>
                <a:ea typeface="Arial" panose="020B0604020202020204" pitchFamily="34" charset="0"/>
                <a:cs typeface="Times New Roman" panose="02020603050405020304" pitchFamily="18" charset="0"/>
              </a:rPr>
              <a:t>Analisi delle esigenze formative</a:t>
            </a:r>
          </a:p>
          <a:p>
            <a:r>
              <a:rPr lang="en-US" sz="2800" b="1" dirty="0">
                <a:solidFill>
                  <a:srgbClr val="3F6031"/>
                </a:solidFill>
                <a:latin typeface="+mj-lt"/>
                <a:ea typeface="Arial" panose="020B0604020202020204" pitchFamily="34" charset="0"/>
                <a:cs typeface="Times New Roman" panose="02020603050405020304" pitchFamily="18" charset="0"/>
              </a:rPr>
              <a:t>Progettazione di </a:t>
            </a:r>
            <a:r>
              <a:rPr lang="en-US" sz="2800" b="1" dirty="0">
                <a:solidFill>
                  <a:srgbClr val="3F6031"/>
                </a:solidFill>
                <a:latin typeface="+mj-lt"/>
                <a:ea typeface="Arial" panose="020B0604020202020204" pitchFamily="34" charset="0"/>
                <a:cs typeface="Times New Roman" panose="02020603050405020304" pitchFamily="18" charset="0"/>
              </a:rPr>
              <a:t>strategie </a:t>
            </a:r>
            <a:r>
              <a:rPr lang="en-US" sz="2800" b="1" dirty="0" err="1">
                <a:solidFill>
                  <a:srgbClr val="3F6031"/>
                </a:solidFill>
                <a:latin typeface="+mj-lt"/>
                <a:ea typeface="Arial" panose="020B0604020202020204" pitchFamily="34" charset="0"/>
                <a:cs typeface="Times New Roman" panose="02020603050405020304" pitchFamily="18" charset="0"/>
              </a:rPr>
              <a:t>incentrate sullo studente</a:t>
            </a:r>
          </a:p>
        </p:txBody>
      </p:sp>
      <p:cxnSp>
        <p:nvCxnSpPr>
          <p:cNvPr id="23" name="Straight Connector 24">
            <a:extLst>
              <a:ext uri="{FF2B5EF4-FFF2-40B4-BE49-F238E27FC236}">
                <a16:creationId xmlns:a16="http://schemas.microsoft.com/office/drawing/2014/main" id="{E9E3CFE3-FC45-6C27-3207-479EBF8C10CF}"/>
              </a:ext>
            </a:extLst>
          </p:cNvPr>
          <p:cNvCxnSpPr>
            <a:cxnSpLocks/>
          </p:cNvCxnSpPr>
          <p:nvPr/>
        </p:nvCxnSpPr>
        <p:spPr>
          <a:xfrm>
            <a:off x="11719212" y="4300209"/>
            <a:ext cx="1439556" cy="0"/>
          </a:xfrm>
          <a:prstGeom prst="line">
            <a:avLst/>
          </a:prstGeom>
          <a:ln w="12700" cap="rnd">
            <a:solidFill>
              <a:schemeClr val="tx1">
                <a:lumMod val="50000"/>
                <a:lumOff val="50000"/>
              </a:schemeClr>
            </a:solidFill>
            <a:prstDash val="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5F9A95EE-A86E-0652-6C7A-187D9B67350E}"/>
              </a:ext>
            </a:extLst>
          </p:cNvPr>
          <p:cNvSpPr txBox="1"/>
          <p:nvPr/>
        </p:nvSpPr>
        <p:spPr>
          <a:xfrm>
            <a:off x="152400" y="3937893"/>
            <a:ext cx="5008179" cy="1292662"/>
          </a:xfrm>
          <a:prstGeom prst="rect">
            <a:avLst/>
          </a:prstGeom>
          <a:noFill/>
        </p:spPr>
        <p:txBody>
          <a:bodyPr wrap="square" lIns="0" tIns="0" rIns="0" bIns="0" anchor="ctr">
            <a:spAutoFit/>
          </a:bodyPr>
          <a:lstStyle/>
          <a:p>
            <a:pPr algn="r"/>
            <a:r>
              <a:rPr lang="en-US" sz="2800" b="1" dirty="0">
                <a:solidFill>
                  <a:srgbClr val="FF0000"/>
                </a:solidFill>
                <a:latin typeface="+mj-lt"/>
                <a:ea typeface="Arial" panose="020B0604020202020204" pitchFamily="34" charset="0"/>
              </a:rPr>
              <a:t>Sviluppo intelligente dei materiali</a:t>
            </a:r>
          </a:p>
          <a:p>
            <a:pPr algn="r"/>
            <a:r>
              <a:rPr lang="en-US" sz="2800" b="1" dirty="0">
                <a:solidFill>
                  <a:srgbClr val="FF0000"/>
                </a:solidFill>
                <a:latin typeface="+mj-lt"/>
                <a:ea typeface="Arial" panose="020B0604020202020204" pitchFamily="34" charset="0"/>
              </a:rPr>
              <a:t>Risorse multimediali</a:t>
            </a:r>
          </a:p>
          <a:p>
            <a:pPr algn="r"/>
            <a:r>
              <a:rPr lang="en-US" sz="2800" b="1" dirty="0">
                <a:solidFill>
                  <a:srgbClr val="FF0000"/>
                </a:solidFill>
                <a:latin typeface="+mj-lt"/>
                <a:ea typeface="Arial" panose="020B0604020202020204" pitchFamily="34" charset="0"/>
              </a:rPr>
              <a:t>Materiali interattivi</a:t>
            </a:r>
          </a:p>
        </p:txBody>
      </p:sp>
      <p:cxnSp>
        <p:nvCxnSpPr>
          <p:cNvPr id="25" name="Straight Connector 25">
            <a:extLst>
              <a:ext uri="{FF2B5EF4-FFF2-40B4-BE49-F238E27FC236}">
                <a16:creationId xmlns:a16="http://schemas.microsoft.com/office/drawing/2014/main" id="{F8068260-8773-1CC0-A3A3-463B97E12911}"/>
              </a:ext>
            </a:extLst>
          </p:cNvPr>
          <p:cNvCxnSpPr>
            <a:cxnSpLocks/>
          </p:cNvCxnSpPr>
          <p:nvPr/>
        </p:nvCxnSpPr>
        <p:spPr>
          <a:xfrm rot="10800000">
            <a:off x="5357836" y="5427513"/>
            <a:ext cx="1439556" cy="0"/>
          </a:xfrm>
          <a:prstGeom prst="line">
            <a:avLst/>
          </a:prstGeom>
          <a:ln w="12700" cap="rnd">
            <a:solidFill>
              <a:schemeClr val="tx1">
                <a:lumMod val="50000"/>
                <a:lumOff val="50000"/>
              </a:schemeClr>
            </a:solidFill>
            <a:prstDash val="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47FB5727-4AA5-28CE-AC85-79D350BDE385}"/>
              </a:ext>
            </a:extLst>
          </p:cNvPr>
          <p:cNvSpPr txBox="1"/>
          <p:nvPr/>
        </p:nvSpPr>
        <p:spPr>
          <a:xfrm>
            <a:off x="13255418" y="6389458"/>
            <a:ext cx="4816111" cy="1292662"/>
          </a:xfrm>
          <a:prstGeom prst="rect">
            <a:avLst/>
          </a:prstGeom>
          <a:noFill/>
        </p:spPr>
        <p:txBody>
          <a:bodyPr wrap="square" lIns="0" tIns="0" rIns="0" bIns="0" anchor="ctr">
            <a:spAutoFit/>
          </a:bodyPr>
          <a:lstStyle/>
          <a:p>
            <a:r>
              <a:rPr lang="en-US" sz="2800" b="1" dirty="0">
                <a:solidFill>
                  <a:srgbClr val="569938"/>
                </a:solidFill>
                <a:latin typeface="+mj-lt"/>
                <a:ea typeface="Arial" panose="020B0604020202020204" pitchFamily="34" charset="0"/>
              </a:rPr>
              <a:t>Sviluppo di materiali didattici</a:t>
            </a:r>
          </a:p>
          <a:p>
            <a:r>
              <a:rPr lang="en-US" sz="2800" b="1" dirty="0">
                <a:solidFill>
                  <a:srgbClr val="569938"/>
                </a:solidFill>
                <a:latin typeface="+mj-lt"/>
                <a:ea typeface="Arial" panose="020B0604020202020204" pitchFamily="34" charset="0"/>
              </a:rPr>
              <a:t>Risorse adattabili</a:t>
            </a:r>
          </a:p>
          <a:p>
            <a:r>
              <a:rPr lang="en-US" sz="2800" b="1" dirty="0">
                <a:solidFill>
                  <a:srgbClr val="569938"/>
                </a:solidFill>
                <a:latin typeface="+mj-lt"/>
                <a:ea typeface="Arial" panose="020B0604020202020204" pitchFamily="34" charset="0"/>
              </a:rPr>
              <a:t>Supporto a diversi stili di apprendimento</a:t>
            </a:r>
          </a:p>
        </p:txBody>
      </p:sp>
      <p:cxnSp>
        <p:nvCxnSpPr>
          <p:cNvPr id="27" name="Straight Connector 29">
            <a:extLst>
              <a:ext uri="{FF2B5EF4-FFF2-40B4-BE49-F238E27FC236}">
                <a16:creationId xmlns:a16="http://schemas.microsoft.com/office/drawing/2014/main" id="{BB5FB752-7982-F5EC-183A-EEB1EA507C9E}"/>
              </a:ext>
            </a:extLst>
          </p:cNvPr>
          <p:cNvCxnSpPr>
            <a:cxnSpLocks/>
          </p:cNvCxnSpPr>
          <p:nvPr/>
        </p:nvCxnSpPr>
        <p:spPr>
          <a:xfrm>
            <a:off x="11719212" y="6554817"/>
            <a:ext cx="1439556" cy="0"/>
          </a:xfrm>
          <a:prstGeom prst="line">
            <a:avLst/>
          </a:prstGeom>
          <a:ln w="12700" cap="rnd">
            <a:solidFill>
              <a:schemeClr val="tx1">
                <a:lumMod val="50000"/>
                <a:lumOff val="50000"/>
              </a:schemeClr>
            </a:solidFill>
            <a:prstDash val="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9C68792A-3950-0D40-0A91-0CB76A43EC68}"/>
              </a:ext>
            </a:extLst>
          </p:cNvPr>
          <p:cNvSpPr txBox="1"/>
          <p:nvPr/>
        </p:nvSpPr>
        <p:spPr>
          <a:xfrm>
            <a:off x="530776" y="7688528"/>
            <a:ext cx="4629803" cy="1523494"/>
          </a:xfrm>
          <a:prstGeom prst="rect">
            <a:avLst/>
          </a:prstGeom>
          <a:noFill/>
        </p:spPr>
        <p:txBody>
          <a:bodyPr wrap="square" lIns="0" tIns="0" rIns="0" bIns="0" anchor="ctr">
            <a:spAutoFit/>
          </a:bodyPr>
          <a:lstStyle/>
          <a:p>
            <a:pPr algn="r"/>
            <a:r>
              <a:rPr lang="en-US" sz="2800" b="1" dirty="0">
                <a:solidFill>
                  <a:srgbClr val="04A6C2"/>
                </a:solidFill>
                <a:latin typeface="+mj-lt"/>
                <a:ea typeface="Arial" panose="020B0604020202020204" pitchFamily="34" charset="0"/>
              </a:rPr>
              <a:t>Percorsi formativi</a:t>
            </a:r>
          </a:p>
          <a:p>
            <a:pPr algn="r"/>
            <a:r>
              <a:rPr lang="en-US" sz="2800" b="1" dirty="0">
                <a:solidFill>
                  <a:srgbClr val="04A6C2"/>
                </a:solidFill>
                <a:latin typeface="+mj-lt"/>
                <a:ea typeface="Arial" panose="020B0604020202020204" pitchFamily="34" charset="0"/>
              </a:rPr>
              <a:t>Progressione graduale</a:t>
            </a:r>
          </a:p>
          <a:p>
            <a:pPr algn="r"/>
            <a:r>
              <a:rPr lang="en-US" sz="2800" b="1" dirty="0">
                <a:solidFill>
                  <a:srgbClr val="04A6C2"/>
                </a:solidFill>
                <a:latin typeface="+mj-lt"/>
                <a:ea typeface="Arial" panose="020B0604020202020204" pitchFamily="34" charset="0"/>
              </a:rPr>
              <a:t>	Allineamento agli standard</a:t>
            </a:r>
          </a:p>
          <a:p>
            <a:pPr algn="r"/>
            <a:r>
              <a:rPr lang="en-US" sz="1500" dirty="0">
                <a:solidFill>
                  <a:schemeClr val="tx1">
                    <a:lumMod val="75000"/>
                    <a:lumOff val="25000"/>
                  </a:schemeClr>
                </a:solidFill>
                <a:latin typeface="+mj-lt"/>
                <a:cs typeface="Mongolian Baiti" panose="03000500000000000000" pitchFamily="66" charset="0"/>
              </a:rPr>
              <a:t>. </a:t>
            </a:r>
          </a:p>
        </p:txBody>
      </p:sp>
      <p:cxnSp>
        <p:nvCxnSpPr>
          <p:cNvPr id="29" name="Straight Connector 51">
            <a:extLst>
              <a:ext uri="{FF2B5EF4-FFF2-40B4-BE49-F238E27FC236}">
                <a16:creationId xmlns:a16="http://schemas.microsoft.com/office/drawing/2014/main" id="{2F4E98A5-D8C2-6407-1E99-6677B916D40B}"/>
              </a:ext>
            </a:extLst>
          </p:cNvPr>
          <p:cNvCxnSpPr>
            <a:cxnSpLocks/>
          </p:cNvCxnSpPr>
          <p:nvPr/>
        </p:nvCxnSpPr>
        <p:spPr>
          <a:xfrm rot="10800000">
            <a:off x="5357836" y="7682120"/>
            <a:ext cx="1439556" cy="0"/>
          </a:xfrm>
          <a:prstGeom prst="line">
            <a:avLst/>
          </a:prstGeom>
          <a:ln w="12700" cap="rnd">
            <a:solidFill>
              <a:schemeClr val="tx1">
                <a:lumMod val="50000"/>
                <a:lumOff val="50000"/>
              </a:schemeClr>
            </a:solidFill>
            <a:prstDash val="dash"/>
            <a:headEnd type="oval"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9102866"/>
      </p:ext>
    </p:extLst>
  </p:cSld>
  <p:clrMapOvr>
    <a:masterClrMapping/>
  </p:clrMapOvr>
</p:sld>
</file>

<file path=ppt/slides/slide25.xml><?xml version="1.0" encoding="utf-8"?>
<p:sld xmlns:a16="http://schemas.microsoft.com/office/drawing/2014/main" xmlns:asvg="http://schemas.microsoft.com/office/drawing/2016/SVG/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9F73B3-EE84-7C83-7CEA-0FFAC81205B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EBA699F7-7E9B-BC87-0290-F419D7459BB0}"/>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5ECE4DDD-577B-87E1-0BFF-CA5B32A7DBAF}"/>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79E91AEE-D3E0-E73A-A402-9AD60E483BFE}"/>
              </a:ext>
            </a:extLst>
          </p:cNvPr>
          <p:cNvSpPr txBox="1"/>
          <p:nvPr/>
        </p:nvSpPr>
        <p:spPr>
          <a:xfrm>
            <a:off x="914400" y="1148176"/>
            <a:ext cx="15697200" cy="1631216"/>
          </a:xfrm>
          <a:prstGeom prst="rect">
            <a:avLst/>
          </a:prstGeom>
          <a:noFill/>
        </p:spPr>
        <p:txBody>
          <a:bodyPr wrap="square">
            <a:spAutoFit/>
          </a:bodyPr>
          <a:lstStyle/>
          <a:p>
            <a:pPr lvl="0"/>
            <a:r>
              <a:rPr lang="en-US" sz="5000" b="1" dirty="0"/>
              <a:t>Lezione 7 – </a:t>
            </a:r>
            <a:r>
              <a:rPr lang="en-GB" sz="5000" b="1" dirty="0"/>
              <a:t>Sviluppo di una valutazione e certificazione basate sulle competenze</a:t>
            </a:r>
            <a:endParaRPr lang="el-GR" sz="5000" b="1" dirty="0"/>
          </a:p>
        </p:txBody>
      </p:sp>
      <p:sp>
        <p:nvSpPr>
          <p:cNvPr id="8" name="Rectangle 3">
            <a:extLst>
              <a:ext uri="{FF2B5EF4-FFF2-40B4-BE49-F238E27FC236}">
                <a16:creationId xmlns:a16="http://schemas.microsoft.com/office/drawing/2014/main" id="{DC880FB4-1D8D-D970-724D-7B78D840846B}"/>
              </a:ext>
            </a:extLst>
          </p:cNvPr>
          <p:cNvSpPr>
            <a:spLocks noChangeArrowheads="1"/>
          </p:cNvSpPr>
          <p:nvPr/>
        </p:nvSpPr>
        <p:spPr bwMode="auto">
          <a:xfrm>
            <a:off x="7315200" y="-1709420"/>
            <a:ext cx="1828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it-IT" sz="1800" b="0" i="0" u="none" strike="noStrike" cap="none" normalizeH="0" baseline="0">
              <a:ln>
                <a:noFill/>
              </a:ln>
              <a:solidFill>
                <a:schemeClr val="tx1"/>
              </a:solidFill>
              <a:effectLst/>
              <a:latin typeface="Arial" panose="020B0604020202020204" pitchFamily="34" charset="0"/>
            </a:endParaRPr>
          </a:p>
        </p:txBody>
      </p:sp>
      <p:sp>
        <p:nvSpPr>
          <p:cNvPr id="9" name="Rectangle 4">
            <a:extLst>
              <a:ext uri="{FF2B5EF4-FFF2-40B4-BE49-F238E27FC236}">
                <a16:creationId xmlns:a16="http://schemas.microsoft.com/office/drawing/2014/main" id="{B38EC9F5-5D0E-1B52-7C8E-E32408AE3EDB}"/>
              </a:ext>
            </a:extLst>
          </p:cNvPr>
          <p:cNvSpPr>
            <a:spLocks noChangeArrowheads="1"/>
          </p:cNvSpPr>
          <p:nvPr/>
        </p:nvSpPr>
        <p:spPr bwMode="auto">
          <a:xfrm>
            <a:off x="7543800" y="-1252220"/>
            <a:ext cx="1828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p>
        </p:txBody>
      </p:sp>
      <p:sp>
        <p:nvSpPr>
          <p:cNvPr id="12" name="CasellaDiTesto 11">
            <a:extLst>
              <a:ext uri="{FF2B5EF4-FFF2-40B4-BE49-F238E27FC236}">
                <a16:creationId xmlns:a16="http://schemas.microsoft.com/office/drawing/2014/main" id="{761E7892-5225-B715-7F9E-CAACF15C6AA4}"/>
              </a:ext>
            </a:extLst>
          </p:cNvPr>
          <p:cNvSpPr txBox="1"/>
          <p:nvPr/>
        </p:nvSpPr>
        <p:spPr>
          <a:xfrm>
            <a:off x="4191000" y="4869331"/>
            <a:ext cx="14931188" cy="1466555"/>
          </a:xfrm>
          <a:prstGeom prst="rect">
            <a:avLst/>
          </a:prstGeom>
          <a:noFill/>
        </p:spPr>
        <p:txBody>
          <a:bodyPr wrap="square">
            <a:spAutoFit/>
          </a:bodyPr>
          <a:lstStyle/>
          <a:p>
            <a:pPr marL="571500" lvl="0" indent="-571500">
              <a:lnSpc>
                <a:spcPct val="115000"/>
              </a:lnSpc>
              <a:buFont typeface="Arial" panose="020B0604020202020204" pitchFamily="34" charset="0"/>
              <a:buChar char="•"/>
              <a:tabLst>
                <a:tab pos="228600" algn="l"/>
              </a:tabLst>
            </a:pPr>
            <a:r>
              <a:rPr lang="en-US" sz="4000" dirty="0">
                <a:effectLst/>
                <a:latin typeface="Calibri" panose="020F0502020204030204" pitchFamily="34" charset="0"/>
                <a:ea typeface="MS Mincho" panose="02020609040205080304" pitchFamily="49" charset="-128"/>
                <a:cs typeface="Calibri" panose="020F0502020204030204" pitchFamily="34" charset="0"/>
              </a:rPr>
              <a:t>Formativa vs sommativa</a:t>
            </a:r>
          </a:p>
          <a:p>
            <a:pPr marL="571500" lvl="0" indent="-571500">
              <a:lnSpc>
                <a:spcPct val="115000"/>
              </a:lnSpc>
              <a:buFont typeface="Arial" panose="020B0604020202020204" pitchFamily="34" charset="0"/>
              <a:buChar char="•"/>
              <a:tabLst>
                <a:tab pos="228600" algn="l"/>
              </a:tabLst>
            </a:pPr>
            <a:r>
              <a:rPr lang="en-US" sz="4000" dirty="0">
                <a:effectLst/>
                <a:latin typeface="Calibri" panose="020F0502020204030204" pitchFamily="34" charset="0"/>
                <a:ea typeface="MS Mincho" panose="02020609040205080304" pitchFamily="49" charset="-128"/>
                <a:cs typeface="Calibri" panose="020F0502020204030204" pitchFamily="34" charset="0"/>
              </a:rPr>
              <a:t>Feedback vs certificazione</a:t>
            </a:r>
            <a:endParaRPr lang="it-IT" sz="4000" dirty="0">
              <a:effectLst/>
              <a:latin typeface="Calibri" panose="020F0502020204030204" pitchFamily="34" charset="0"/>
              <a:ea typeface="MS Mincho" panose="02020609040205080304" pitchFamily="49" charset="-128"/>
              <a:cs typeface="Calibri" panose="020F0502020204030204" pitchFamily="34" charset="0"/>
            </a:endParaRPr>
          </a:p>
        </p:txBody>
      </p:sp>
      <p:pic>
        <p:nvPicPr>
          <p:cNvPr id="4" name="Γραφικό 3">
            <a:extLst>
              <a:ext uri="{FF2B5EF4-FFF2-40B4-BE49-F238E27FC236}">
                <a16:creationId xmlns:a16="http://schemas.microsoft.com/office/drawing/2014/main" id="{5741CCC6-6445-7AED-F118-B68DD429B84F}"/>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381000" y="3697609"/>
            <a:ext cx="3810000" cy="3810000"/>
          </a:xfrm>
          <a:prstGeom prst="rect">
            <a:avLst/>
          </a:prstGeom>
        </p:spPr>
      </p:pic>
    </p:spTree>
    <p:extLst>
      <p:ext uri="{BB962C8B-B14F-4D97-AF65-F5344CB8AC3E}">
        <p14:creationId xmlns:p14="http://schemas.microsoft.com/office/powerpoint/2010/main" val="4040267716"/>
      </p:ext>
    </p:extLst>
  </p:cSld>
  <p:clrMapOvr>
    <a:masterClrMapping/>
  </p:clrMapOvr>
</p:sld>
</file>

<file path=ppt/slides/slide26.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8E7956-6ECD-D90E-CA54-779D7F309FD9}"/>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541767B-4DC6-2919-8634-2C46C6799291}"/>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84F86070-CA15-BA97-E140-E2EE58D3753E}"/>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9221736A-6F16-864A-EEE9-B0F137354AE5}"/>
              </a:ext>
            </a:extLst>
          </p:cNvPr>
          <p:cNvSpPr txBox="1"/>
          <p:nvPr/>
        </p:nvSpPr>
        <p:spPr>
          <a:xfrm>
            <a:off x="0" y="990712"/>
            <a:ext cx="16687800" cy="923330"/>
          </a:xfrm>
          <a:prstGeom prst="rect">
            <a:avLst/>
          </a:prstGeom>
          <a:noFill/>
        </p:spPr>
        <p:txBody>
          <a:bodyPr wrap="square">
            <a:spAutoFit/>
          </a:bodyPr>
          <a:lstStyle/>
          <a:p>
            <a:pPr lvl="0" algn="r"/>
            <a:r>
              <a:rPr lang="en-IE" sz="5400" b="1" dirty="0"/>
              <a:t>Metodi di valutazione</a:t>
            </a:r>
            <a:endParaRPr lang="el-GR" sz="5000" b="1" dirty="0"/>
          </a:p>
        </p:txBody>
      </p:sp>
      <p:sp>
        <p:nvSpPr>
          <p:cNvPr id="7" name="Freeform: Shape 5">
            <a:extLst>
              <a:ext uri="{FF2B5EF4-FFF2-40B4-BE49-F238E27FC236}">
                <a16:creationId xmlns:a16="http://schemas.microsoft.com/office/drawing/2014/main" id="{6A6EEFA2-DD86-6F50-CA98-388E17897A61}"/>
              </a:ext>
            </a:extLst>
          </p:cNvPr>
          <p:cNvSpPr/>
          <p:nvPr/>
        </p:nvSpPr>
        <p:spPr>
          <a:xfrm>
            <a:off x="3140917" y="4294182"/>
            <a:ext cx="6862818" cy="1944516"/>
          </a:xfrm>
          <a:custGeom>
            <a:avLst/>
            <a:gdLst>
              <a:gd name="connsiteX0" fmla="*/ -205 w 5981700"/>
              <a:gd name="connsiteY0" fmla="*/ 1124804 h 1694860"/>
              <a:gd name="connsiteX1" fmla="*/ -205 w 5981700"/>
              <a:gd name="connsiteY1" fmla="*/ 569687 h 1694860"/>
              <a:gd name="connsiteX2" fmla="*/ 569695 w 5981700"/>
              <a:gd name="connsiteY2" fmla="*/ -175 h 1694860"/>
              <a:gd name="connsiteX3" fmla="*/ 602347 w 5981700"/>
              <a:gd name="connsiteY3" fmla="*/ 758 h 1694860"/>
              <a:gd name="connsiteX4" fmla="*/ 5444190 w 5981700"/>
              <a:gd name="connsiteY4" fmla="*/ 278317 h 1694860"/>
              <a:gd name="connsiteX5" fmla="*/ 5981495 w 5981700"/>
              <a:gd name="connsiteY5" fmla="*/ 847245 h 1694860"/>
              <a:gd name="connsiteX6" fmla="*/ 5981495 w 5981700"/>
              <a:gd name="connsiteY6" fmla="*/ 847245 h 1694860"/>
              <a:gd name="connsiteX7" fmla="*/ 5444190 w 5981700"/>
              <a:gd name="connsiteY7" fmla="*/ 1416174 h 1694860"/>
              <a:gd name="connsiteX8" fmla="*/ 602347 w 5981700"/>
              <a:gd name="connsiteY8" fmla="*/ 1693732 h 1694860"/>
              <a:gd name="connsiteX9" fmla="*/ 729 w 5981700"/>
              <a:gd name="connsiteY9" fmla="*/ 1157455 h 1694860"/>
              <a:gd name="connsiteX10" fmla="*/ -205 w 5981700"/>
              <a:gd name="connsiteY10" fmla="*/ 1124804 h 1694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81700" h="1694860">
                <a:moveTo>
                  <a:pt x="-205" y="1124804"/>
                </a:moveTo>
                <a:lnTo>
                  <a:pt x="-205" y="569687"/>
                </a:lnTo>
                <a:cubicBezTo>
                  <a:pt x="-195" y="254952"/>
                  <a:pt x="254951" y="-184"/>
                  <a:pt x="569695" y="-175"/>
                </a:cubicBezTo>
                <a:cubicBezTo>
                  <a:pt x="580582" y="-175"/>
                  <a:pt x="591469" y="130"/>
                  <a:pt x="602347" y="758"/>
                </a:cubicBezTo>
                <a:lnTo>
                  <a:pt x="5444190" y="278317"/>
                </a:lnTo>
                <a:cubicBezTo>
                  <a:pt x="5745771" y="295586"/>
                  <a:pt x="5981486" y="545169"/>
                  <a:pt x="5981495" y="847245"/>
                </a:cubicBezTo>
                <a:lnTo>
                  <a:pt x="5981495" y="847245"/>
                </a:lnTo>
                <a:cubicBezTo>
                  <a:pt x="5981486" y="1149321"/>
                  <a:pt x="5745771" y="1398905"/>
                  <a:pt x="5444190" y="1416174"/>
                </a:cubicBezTo>
                <a:lnTo>
                  <a:pt x="602347" y="1693732"/>
                </a:lnTo>
                <a:cubicBezTo>
                  <a:pt x="288126" y="1711772"/>
                  <a:pt x="18778" y="1471676"/>
                  <a:pt x="729" y="1157455"/>
                </a:cubicBezTo>
                <a:cubicBezTo>
                  <a:pt x="109" y="1146587"/>
                  <a:pt x="-205" y="1135700"/>
                  <a:pt x="-205" y="1124804"/>
                </a:cubicBezTo>
                <a:close/>
              </a:path>
            </a:pathLst>
          </a:custGeom>
          <a:solidFill>
            <a:srgbClr val="3F6031"/>
          </a:solidFill>
          <a:ln w="9525" cap="flat">
            <a:noFill/>
            <a:prstDash val="solid"/>
            <a:miter/>
          </a:ln>
        </p:spPr>
        <p:txBody>
          <a:bodyPr rtlCol="0" anchor="ctr"/>
          <a:lstStyle/>
          <a:p>
            <a:endParaRPr lang="en-US" sz="3500">
              <a:solidFill>
                <a:schemeClr val="bg1"/>
              </a:solidFill>
              <a:latin typeface="+mj-lt"/>
            </a:endParaRPr>
          </a:p>
        </p:txBody>
      </p:sp>
      <p:sp>
        <p:nvSpPr>
          <p:cNvPr id="8" name="Freeform: Shape 6">
            <a:extLst>
              <a:ext uri="{FF2B5EF4-FFF2-40B4-BE49-F238E27FC236}">
                <a16:creationId xmlns:a16="http://schemas.microsoft.com/office/drawing/2014/main" id="{1D9F003D-DD91-A9A6-6685-FFA95217C1D8}"/>
              </a:ext>
            </a:extLst>
          </p:cNvPr>
          <p:cNvSpPr/>
          <p:nvPr/>
        </p:nvSpPr>
        <p:spPr>
          <a:xfrm>
            <a:off x="9144000" y="5789784"/>
            <a:ext cx="6862818" cy="1944516"/>
          </a:xfrm>
          <a:custGeom>
            <a:avLst/>
            <a:gdLst>
              <a:gd name="connsiteX0" fmla="*/ 5981495 w 5981700"/>
              <a:gd name="connsiteY0" fmla="*/ 1124804 h 1694860"/>
              <a:gd name="connsiteX1" fmla="*/ 5981495 w 5981700"/>
              <a:gd name="connsiteY1" fmla="*/ 569686 h 1694860"/>
              <a:gd name="connsiteX2" fmla="*/ 5411596 w 5981700"/>
              <a:gd name="connsiteY2" fmla="*/ -175 h 1694860"/>
              <a:gd name="connsiteX3" fmla="*/ 5378944 w 5981700"/>
              <a:gd name="connsiteY3" fmla="*/ 758 h 1694860"/>
              <a:gd name="connsiteX4" fmla="*/ 537100 w 5981700"/>
              <a:gd name="connsiteY4" fmla="*/ 278317 h 1694860"/>
              <a:gd name="connsiteX5" fmla="*/ -205 w 5981700"/>
              <a:gd name="connsiteY5" fmla="*/ 847245 h 1694860"/>
              <a:gd name="connsiteX6" fmla="*/ -205 w 5981700"/>
              <a:gd name="connsiteY6" fmla="*/ 847245 h 1694860"/>
              <a:gd name="connsiteX7" fmla="*/ 537100 w 5981700"/>
              <a:gd name="connsiteY7" fmla="*/ 1416173 h 1694860"/>
              <a:gd name="connsiteX8" fmla="*/ 5378944 w 5981700"/>
              <a:gd name="connsiteY8" fmla="*/ 1693732 h 1694860"/>
              <a:gd name="connsiteX9" fmla="*/ 5980562 w 5981700"/>
              <a:gd name="connsiteY9" fmla="*/ 1157455 h 1694860"/>
              <a:gd name="connsiteX10" fmla="*/ 5981495 w 5981700"/>
              <a:gd name="connsiteY10" fmla="*/ 1124804 h 1694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981700" h="1694860">
                <a:moveTo>
                  <a:pt x="5981495" y="1124804"/>
                </a:moveTo>
                <a:lnTo>
                  <a:pt x="5981495" y="569686"/>
                </a:lnTo>
                <a:cubicBezTo>
                  <a:pt x="5981486" y="254952"/>
                  <a:pt x="5726339" y="-185"/>
                  <a:pt x="5411596" y="-175"/>
                </a:cubicBezTo>
                <a:cubicBezTo>
                  <a:pt x="5400709" y="-175"/>
                  <a:pt x="5389821" y="130"/>
                  <a:pt x="5378944" y="758"/>
                </a:cubicBezTo>
                <a:lnTo>
                  <a:pt x="537100" y="278317"/>
                </a:lnTo>
                <a:cubicBezTo>
                  <a:pt x="235520" y="295586"/>
                  <a:pt x="-195" y="545169"/>
                  <a:pt x="-205" y="847245"/>
                </a:cubicBezTo>
                <a:lnTo>
                  <a:pt x="-205" y="847245"/>
                </a:lnTo>
                <a:cubicBezTo>
                  <a:pt x="-195" y="1149321"/>
                  <a:pt x="235520" y="1398904"/>
                  <a:pt x="537100" y="1416173"/>
                </a:cubicBezTo>
                <a:lnTo>
                  <a:pt x="5378944" y="1693732"/>
                </a:lnTo>
                <a:cubicBezTo>
                  <a:pt x="5693164" y="1711772"/>
                  <a:pt x="5962512" y="1471676"/>
                  <a:pt x="5980562" y="1157455"/>
                </a:cubicBezTo>
                <a:cubicBezTo>
                  <a:pt x="5981181" y="1146587"/>
                  <a:pt x="5981495" y="1135700"/>
                  <a:pt x="5981495" y="1124804"/>
                </a:cubicBezTo>
                <a:close/>
              </a:path>
            </a:pathLst>
          </a:custGeom>
          <a:solidFill>
            <a:srgbClr val="3F6031"/>
          </a:solidFill>
          <a:ln w="9525" cap="flat">
            <a:noFill/>
            <a:prstDash val="solid"/>
            <a:miter/>
          </a:ln>
        </p:spPr>
        <p:txBody>
          <a:bodyPr rtlCol="0" anchor="ctr"/>
          <a:lstStyle/>
          <a:p>
            <a:endParaRPr lang="en-US" sz="3500">
              <a:solidFill>
                <a:schemeClr val="bg1"/>
              </a:solidFill>
              <a:latin typeface="+mj-lt"/>
            </a:endParaRPr>
          </a:p>
        </p:txBody>
      </p:sp>
      <p:sp>
        <p:nvSpPr>
          <p:cNvPr id="12" name="TextBox 11">
            <a:extLst>
              <a:ext uri="{FF2B5EF4-FFF2-40B4-BE49-F238E27FC236}">
                <a16:creationId xmlns:a16="http://schemas.microsoft.com/office/drawing/2014/main" id="{862972A2-BC6B-565E-35E2-962104DDD903}"/>
              </a:ext>
            </a:extLst>
          </p:cNvPr>
          <p:cNvSpPr txBox="1"/>
          <p:nvPr/>
        </p:nvSpPr>
        <p:spPr>
          <a:xfrm>
            <a:off x="3563200" y="4918652"/>
            <a:ext cx="4983480" cy="695575"/>
          </a:xfrm>
          <a:prstGeom prst="rect">
            <a:avLst/>
          </a:prstGeom>
          <a:noFill/>
        </p:spPr>
        <p:txBody>
          <a:bodyPr wrap="square" lIns="0" rIns="0" anchor="ctr">
            <a:spAutoFit/>
          </a:bodyPr>
          <a:lstStyle/>
          <a:p>
            <a:pPr algn="r">
              <a:lnSpc>
                <a:spcPct val="120000"/>
              </a:lnSpc>
              <a:spcBef>
                <a:spcPts val="450"/>
              </a:spcBef>
            </a:pPr>
            <a:r>
              <a:rPr lang="en-US" sz="3500" b="1" kern="100" dirty="0">
                <a:solidFill>
                  <a:schemeClr val="bg1"/>
                </a:solidFill>
                <a:latin typeface="+mj-lt"/>
                <a:ea typeface="Aptos" panose="020B0004020202020204" pitchFamily="34" charset="0"/>
                <a:cs typeface="Times New Roman" panose="02020603050405020304" pitchFamily="18" charset="0"/>
              </a:rPr>
              <a:t>Prove scritte, esami orali</a:t>
            </a:r>
            <a:endParaRPr lang="en-US" sz="3500" b="1" dirty="0">
              <a:solidFill>
                <a:schemeClr val="bg1"/>
              </a:solidFill>
              <a:latin typeface="+mj-lt"/>
            </a:endParaRPr>
          </a:p>
        </p:txBody>
      </p:sp>
      <p:sp>
        <p:nvSpPr>
          <p:cNvPr id="24" name="TextBox 23">
            <a:extLst>
              <a:ext uri="{FF2B5EF4-FFF2-40B4-BE49-F238E27FC236}">
                <a16:creationId xmlns:a16="http://schemas.microsoft.com/office/drawing/2014/main" id="{11579B1B-1320-BBC0-FF0F-13FB91BD22B5}"/>
              </a:ext>
            </a:extLst>
          </p:cNvPr>
          <p:cNvSpPr txBox="1"/>
          <p:nvPr/>
        </p:nvSpPr>
        <p:spPr>
          <a:xfrm>
            <a:off x="10425204" y="6414254"/>
            <a:ext cx="5551797" cy="695575"/>
          </a:xfrm>
          <a:prstGeom prst="rect">
            <a:avLst/>
          </a:prstGeom>
          <a:noFill/>
        </p:spPr>
        <p:txBody>
          <a:bodyPr wrap="square" lIns="0" rIns="0" anchor="ctr">
            <a:spAutoFit/>
          </a:bodyPr>
          <a:lstStyle/>
          <a:p>
            <a:pPr>
              <a:lnSpc>
                <a:spcPct val="120000"/>
              </a:lnSpc>
              <a:spcBef>
                <a:spcPts val="450"/>
              </a:spcBef>
            </a:pPr>
            <a:r>
              <a:rPr lang="en-US" sz="3500" b="1" kern="100" dirty="0">
                <a:solidFill>
                  <a:schemeClr val="bg1"/>
                </a:solidFill>
                <a:latin typeface="+mj-lt"/>
                <a:ea typeface="Aptos" panose="020B0004020202020204" pitchFamily="34" charset="0"/>
                <a:cs typeface="Times New Roman" panose="02020603050405020304" pitchFamily="18" charset="0"/>
              </a:rPr>
              <a:t>Giochi di ruolo, osservazione</a:t>
            </a:r>
            <a:endParaRPr lang="en-US" sz="3500" b="1" dirty="0">
              <a:solidFill>
                <a:schemeClr val="bg1"/>
              </a:solidFill>
              <a:latin typeface="+mj-lt"/>
            </a:endParaRPr>
          </a:p>
        </p:txBody>
      </p:sp>
    </p:spTree>
    <p:extLst>
      <p:ext uri="{BB962C8B-B14F-4D97-AF65-F5344CB8AC3E}">
        <p14:creationId xmlns:p14="http://schemas.microsoft.com/office/powerpoint/2010/main" val="850105641"/>
      </p:ext>
    </p:extLst>
  </p:cSld>
  <p:clrMapOvr>
    <a:masterClrMapping/>
  </p:clrMapOvr>
</p:sld>
</file>

<file path=ppt/slides/slide27.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1DF70-6ACB-94E0-3E43-E55B53535E1F}"/>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DEABD44-4C17-B658-B7E7-16713CBE309C}"/>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E6C6E955-EF25-DC19-43C3-D99C17ACCCF2}"/>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5B77923D-E51E-EDFF-72BE-31E9FCB44241}"/>
              </a:ext>
            </a:extLst>
          </p:cNvPr>
          <p:cNvSpPr txBox="1"/>
          <p:nvPr/>
        </p:nvSpPr>
        <p:spPr>
          <a:xfrm>
            <a:off x="0" y="990712"/>
            <a:ext cx="16687800" cy="923330"/>
          </a:xfrm>
          <a:prstGeom prst="rect">
            <a:avLst/>
          </a:prstGeom>
          <a:noFill/>
        </p:spPr>
        <p:txBody>
          <a:bodyPr wrap="square">
            <a:spAutoFit/>
          </a:bodyPr>
          <a:lstStyle/>
          <a:p>
            <a:pPr lvl="0" algn="r"/>
            <a:r>
              <a:rPr lang="en-US" sz="5400" b="1" dirty="0"/>
              <a:t>Le sfide nell'era dell'intelligenza artificiale</a:t>
            </a:r>
            <a:endParaRPr lang="el-GR" sz="5000" b="1" dirty="0"/>
          </a:p>
        </p:txBody>
      </p:sp>
      <p:sp>
        <p:nvSpPr>
          <p:cNvPr id="8" name="TextBox 7">
            <a:extLst>
              <a:ext uri="{FF2B5EF4-FFF2-40B4-BE49-F238E27FC236}">
                <a16:creationId xmlns:a16="http://schemas.microsoft.com/office/drawing/2014/main" id="{692654AC-DAA9-2C2F-9C53-9608D043745D}"/>
              </a:ext>
            </a:extLst>
          </p:cNvPr>
          <p:cNvSpPr txBox="1"/>
          <p:nvPr/>
        </p:nvSpPr>
        <p:spPr>
          <a:xfrm>
            <a:off x="6248400" y="4218919"/>
            <a:ext cx="11237842" cy="1849161"/>
          </a:xfrm>
          <a:prstGeom prst="rect">
            <a:avLst/>
          </a:prstGeom>
          <a:noFill/>
        </p:spPr>
        <p:txBody>
          <a:bodyPr wrap="square">
            <a:spAutoFit/>
          </a:bodyPr>
          <a:lstStyle/>
          <a:p>
            <a:pPr marL="542925" indent="-542925">
              <a:lnSpc>
                <a:spcPct val="107000"/>
              </a:lnSpc>
              <a:spcBef>
                <a:spcPts val="1200"/>
              </a:spcBef>
              <a:spcAft>
                <a:spcPts val="1200"/>
              </a:spcAft>
              <a:buClr>
                <a:srgbClr val="3F6031"/>
              </a:buClr>
              <a:buFont typeface="Wingdings" panose="05000000000000000000" pitchFamily="2" charset="2"/>
              <a:buChar char="ü"/>
            </a:pPr>
            <a:r>
              <a:rPr lang="en-US" sz="4500" b="1" dirty="0"/>
              <a:t>Garantire l'equità</a:t>
            </a:r>
          </a:p>
          <a:p>
            <a:pPr marL="542925" indent="-542925">
              <a:lnSpc>
                <a:spcPct val="107000"/>
              </a:lnSpc>
              <a:spcBef>
                <a:spcPts val="1200"/>
              </a:spcBef>
              <a:spcAft>
                <a:spcPts val="1200"/>
              </a:spcAft>
              <a:buClr>
                <a:srgbClr val="3F6031"/>
              </a:buClr>
              <a:buFont typeface="Wingdings" panose="05000000000000000000" pitchFamily="2" charset="2"/>
              <a:buChar char="ü"/>
            </a:pPr>
            <a:r>
              <a:rPr lang="en-US" sz="4500" b="1" dirty="0"/>
              <a:t>Prevenire l'uso improprio dell'automazione</a:t>
            </a:r>
          </a:p>
        </p:txBody>
      </p:sp>
      <p:pic>
        <p:nvPicPr>
          <p:cNvPr id="6" name="Immagine 5">
            <a:extLst>
              <a:ext uri="{FF2B5EF4-FFF2-40B4-BE49-F238E27FC236}">
                <a16:creationId xmlns:a16="http://schemas.microsoft.com/office/drawing/2014/main" id="{464954EA-25C2-B171-95B4-5B11847C48FD}"/>
              </a:ext>
            </a:extLst>
          </p:cNvPr>
          <p:cNvPicPr>
            <a:picLocks noChangeAspect="1"/>
          </p:cNvPicPr>
          <p:nvPr/>
        </p:nvPicPr>
        <p:blipFill>
          <a:blip r:embed="rId7"/>
          <a:stretch>
            <a:fillRect/>
          </a:stretch>
        </p:blipFill>
        <p:spPr>
          <a:xfrm>
            <a:off x="1676400" y="3649811"/>
            <a:ext cx="3569937" cy="3295326"/>
          </a:xfrm>
          <a:prstGeom prst="rect">
            <a:avLst/>
          </a:prstGeom>
          <a:solidFill>
            <a:srgbClr val="3F6031"/>
          </a:solidFill>
        </p:spPr>
      </p:pic>
    </p:spTree>
    <p:extLst>
      <p:ext uri="{BB962C8B-B14F-4D97-AF65-F5344CB8AC3E}">
        <p14:creationId xmlns:p14="http://schemas.microsoft.com/office/powerpoint/2010/main" val="702125398"/>
      </p:ext>
    </p:extLst>
  </p:cSld>
  <p:clrMapOvr>
    <a:masterClrMapping/>
  </p:clrMapOvr>
</p:sld>
</file>

<file path=ppt/slides/slide28.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CA168-358B-D66F-D6C8-B9F3D9E8BCF3}"/>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EFD6811-DB10-D7F8-23D4-D72C24CA8EBB}"/>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EE2EDF95-B29A-D68A-9E24-1BB6F3BA5B84}"/>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CF2AA45A-C733-F7F7-764E-83C9F0BC1654}"/>
              </a:ext>
            </a:extLst>
          </p:cNvPr>
          <p:cNvSpPr txBox="1"/>
          <p:nvPr/>
        </p:nvSpPr>
        <p:spPr>
          <a:xfrm>
            <a:off x="0" y="990712"/>
            <a:ext cx="16687800" cy="923330"/>
          </a:xfrm>
          <a:prstGeom prst="rect">
            <a:avLst/>
          </a:prstGeom>
          <a:noFill/>
        </p:spPr>
        <p:txBody>
          <a:bodyPr wrap="square">
            <a:spAutoFit/>
          </a:bodyPr>
          <a:lstStyle/>
          <a:p>
            <a:pPr lvl="0" algn="r"/>
            <a:r>
              <a:rPr lang="en-IE" sz="5400" b="1" dirty="0"/>
              <a:t>Riconoscimento delle competenze acquisite</a:t>
            </a:r>
            <a:endParaRPr lang="el-GR" sz="5000" b="1" dirty="0"/>
          </a:p>
        </p:txBody>
      </p:sp>
      <p:sp>
        <p:nvSpPr>
          <p:cNvPr id="11" name="TextBox 10">
            <a:extLst>
              <a:ext uri="{FF2B5EF4-FFF2-40B4-BE49-F238E27FC236}">
                <a16:creationId xmlns:a16="http://schemas.microsoft.com/office/drawing/2014/main" id="{CCDB395C-4651-D17F-4812-A484448F1FD4}"/>
              </a:ext>
            </a:extLst>
          </p:cNvPr>
          <p:cNvSpPr txBox="1"/>
          <p:nvPr/>
        </p:nvSpPr>
        <p:spPr>
          <a:xfrm>
            <a:off x="1828800" y="4914900"/>
            <a:ext cx="11237842" cy="1785104"/>
          </a:xfrm>
          <a:prstGeom prst="rect">
            <a:avLst/>
          </a:prstGeom>
          <a:noFill/>
        </p:spPr>
        <p:txBody>
          <a:bodyPr wrap="square">
            <a:spAutoFit/>
          </a:bodyPr>
          <a:lstStyle/>
          <a:p>
            <a:pPr marL="542925" indent="-542925">
              <a:spcBef>
                <a:spcPts val="1200"/>
              </a:spcBef>
              <a:spcAft>
                <a:spcPts val="1200"/>
              </a:spcAft>
              <a:buClr>
                <a:srgbClr val="3F6031"/>
              </a:buClr>
              <a:buFont typeface="Wingdings" panose="05000000000000000000" pitchFamily="2" charset="2"/>
              <a:buChar char="ü"/>
            </a:pPr>
            <a:r>
              <a:rPr lang="en-US" sz="4500" b="1" dirty="0"/>
              <a:t>Convalida delle competenze informali</a:t>
            </a:r>
          </a:p>
          <a:p>
            <a:pPr marL="542925" indent="-542925">
              <a:spcBef>
                <a:spcPts val="1200"/>
              </a:spcBef>
              <a:spcAft>
                <a:spcPts val="1200"/>
              </a:spcAft>
              <a:buClr>
                <a:srgbClr val="3F6031"/>
              </a:buClr>
              <a:buFont typeface="Wingdings" panose="05000000000000000000" pitchFamily="2" charset="2"/>
              <a:buChar char="ü"/>
            </a:pPr>
            <a:r>
              <a:rPr lang="en-US" sz="4500" b="1" dirty="0"/>
              <a:t>Rilascio di </a:t>
            </a:r>
            <a:r>
              <a:rPr lang="en-US" sz="4500" b="1" dirty="0" err="1"/>
              <a:t>microcredenziali</a:t>
            </a:r>
            <a:endParaRPr lang="en-US" sz="4500" b="1" dirty="0"/>
          </a:p>
        </p:txBody>
      </p:sp>
      <p:pic>
        <p:nvPicPr>
          <p:cNvPr id="7" name="Γραφικό 6">
            <a:extLst>
              <a:ext uri="{FF2B5EF4-FFF2-40B4-BE49-F238E27FC236}">
                <a16:creationId xmlns:a16="http://schemas.microsoft.com/office/drawing/2014/main" id="{8E9B72A8-4831-0EEC-738C-986A51B4D2FE}"/>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1582400" y="4169152"/>
            <a:ext cx="3505200" cy="3276600"/>
          </a:xfrm>
          <a:prstGeom prst="rect">
            <a:avLst/>
          </a:prstGeom>
        </p:spPr>
      </p:pic>
    </p:spTree>
    <p:extLst>
      <p:ext uri="{BB962C8B-B14F-4D97-AF65-F5344CB8AC3E}">
        <p14:creationId xmlns:p14="http://schemas.microsoft.com/office/powerpoint/2010/main" val="2878389493"/>
      </p:ext>
    </p:extLst>
  </p:cSld>
  <p:clrMapOvr>
    <a:masterClrMapping/>
  </p:clrMapOvr>
</p:sld>
</file>

<file path=ppt/slides/slide29.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A29DC-F1A9-DFC1-38A8-344A32E58E5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EAEA808-96DD-C75B-743F-CB1AAD58E9A6}"/>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49237441-6785-046E-FC9A-E42E0AAD5BC5}"/>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21E9C66F-5DEA-85C5-34BD-0DD9A022A2E6}"/>
              </a:ext>
            </a:extLst>
          </p:cNvPr>
          <p:cNvSpPr txBox="1"/>
          <p:nvPr/>
        </p:nvSpPr>
        <p:spPr>
          <a:xfrm>
            <a:off x="0" y="990712"/>
            <a:ext cx="16687800" cy="923330"/>
          </a:xfrm>
          <a:prstGeom prst="rect">
            <a:avLst/>
          </a:prstGeom>
          <a:noFill/>
        </p:spPr>
        <p:txBody>
          <a:bodyPr wrap="square">
            <a:spAutoFit/>
          </a:bodyPr>
          <a:lstStyle/>
          <a:p>
            <a:pPr lvl="0" algn="r"/>
            <a:r>
              <a:rPr lang="en-US" sz="5400" b="1" dirty="0"/>
              <a:t>Standard di qualità</a:t>
            </a:r>
            <a:endParaRPr lang="el-GR" sz="5000" b="1" dirty="0"/>
          </a:p>
        </p:txBody>
      </p:sp>
      <p:cxnSp>
        <p:nvCxnSpPr>
          <p:cNvPr id="8" name="Straight Connector 6">
            <a:extLst>
              <a:ext uri="{FF2B5EF4-FFF2-40B4-BE49-F238E27FC236}">
                <a16:creationId xmlns:a16="http://schemas.microsoft.com/office/drawing/2014/main" id="{313D4EED-142D-0D0C-A2E6-B42EE5A0B777}"/>
              </a:ext>
            </a:extLst>
          </p:cNvPr>
          <p:cNvCxnSpPr/>
          <p:nvPr/>
        </p:nvCxnSpPr>
        <p:spPr>
          <a:xfrm>
            <a:off x="6068137" y="6517812"/>
            <a:ext cx="0" cy="758084"/>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55">
            <a:extLst>
              <a:ext uri="{FF2B5EF4-FFF2-40B4-BE49-F238E27FC236}">
                <a16:creationId xmlns:a16="http://schemas.microsoft.com/office/drawing/2014/main" id="{AE7A30F1-07BA-5246-2127-B5D9427D8FA9}"/>
              </a:ext>
            </a:extLst>
          </p:cNvPr>
          <p:cNvCxnSpPr/>
          <p:nvPr/>
        </p:nvCxnSpPr>
        <p:spPr>
          <a:xfrm>
            <a:off x="12737743" y="6517812"/>
            <a:ext cx="0" cy="758084"/>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2" name="Freeform 854">
            <a:extLst>
              <a:ext uri="{FF2B5EF4-FFF2-40B4-BE49-F238E27FC236}">
                <a16:creationId xmlns:a16="http://schemas.microsoft.com/office/drawing/2014/main" id="{207F5D93-62DE-0E60-7205-FDE03E941AEE}"/>
              </a:ext>
            </a:extLst>
          </p:cNvPr>
          <p:cNvSpPr>
            <a:spLocks/>
          </p:cNvSpPr>
          <p:nvPr/>
        </p:nvSpPr>
        <p:spPr bwMode="auto">
          <a:xfrm>
            <a:off x="10965338" y="2716507"/>
            <a:ext cx="3544813" cy="3830596"/>
          </a:xfrm>
          <a:custGeom>
            <a:avLst/>
            <a:gdLst>
              <a:gd name="T0" fmla="*/ 997 w 1958"/>
              <a:gd name="T1" fmla="*/ 5 h 2134"/>
              <a:gd name="T2" fmla="*/ 1207 w 1958"/>
              <a:gd name="T3" fmla="*/ 47 h 2134"/>
              <a:gd name="T4" fmla="*/ 1398 w 1958"/>
              <a:gd name="T5" fmla="*/ 129 h 2134"/>
              <a:gd name="T6" fmla="*/ 1569 w 1958"/>
              <a:gd name="T7" fmla="*/ 243 h 2134"/>
              <a:gd name="T8" fmla="*/ 1712 w 1958"/>
              <a:gd name="T9" fmla="*/ 388 h 2134"/>
              <a:gd name="T10" fmla="*/ 1828 w 1958"/>
              <a:gd name="T11" fmla="*/ 557 h 2134"/>
              <a:gd name="T12" fmla="*/ 1908 w 1958"/>
              <a:gd name="T13" fmla="*/ 750 h 2134"/>
              <a:gd name="T14" fmla="*/ 1952 w 1958"/>
              <a:gd name="T15" fmla="*/ 958 h 2134"/>
              <a:gd name="T16" fmla="*/ 1952 w 1958"/>
              <a:gd name="T17" fmla="*/ 1176 h 2134"/>
              <a:gd name="T18" fmla="*/ 1908 w 1958"/>
              <a:gd name="T19" fmla="*/ 1384 h 2134"/>
              <a:gd name="T20" fmla="*/ 1828 w 1958"/>
              <a:gd name="T21" fmla="*/ 1576 h 2134"/>
              <a:gd name="T22" fmla="*/ 1712 w 1958"/>
              <a:gd name="T23" fmla="*/ 1745 h 2134"/>
              <a:gd name="T24" fmla="*/ 1569 w 1958"/>
              <a:gd name="T25" fmla="*/ 1891 h 2134"/>
              <a:gd name="T26" fmla="*/ 1398 w 1958"/>
              <a:gd name="T27" fmla="*/ 2006 h 2134"/>
              <a:gd name="T28" fmla="*/ 1207 w 1958"/>
              <a:gd name="T29" fmla="*/ 2087 h 2134"/>
              <a:gd name="T30" fmla="*/ 997 w 1958"/>
              <a:gd name="T31" fmla="*/ 2128 h 2134"/>
              <a:gd name="T32" fmla="*/ 779 w 1958"/>
              <a:gd name="T33" fmla="*/ 2128 h 2134"/>
              <a:gd name="T34" fmla="*/ 569 w 1958"/>
              <a:gd name="T35" fmla="*/ 2085 h 2134"/>
              <a:gd name="T36" fmla="*/ 377 w 1958"/>
              <a:gd name="T37" fmla="*/ 2004 h 2134"/>
              <a:gd name="T38" fmla="*/ 206 w 1958"/>
              <a:gd name="T39" fmla="*/ 1887 h 2134"/>
              <a:gd name="T40" fmla="*/ 61 w 1958"/>
              <a:gd name="T41" fmla="*/ 1741 h 2134"/>
              <a:gd name="T42" fmla="*/ 8 w 1958"/>
              <a:gd name="T43" fmla="*/ 1643 h 2134"/>
              <a:gd name="T44" fmla="*/ 57 w 1958"/>
              <a:gd name="T45" fmla="*/ 1686 h 2134"/>
              <a:gd name="T46" fmla="*/ 155 w 1958"/>
              <a:gd name="T47" fmla="*/ 1802 h 2134"/>
              <a:gd name="T48" fmla="*/ 314 w 1958"/>
              <a:gd name="T49" fmla="*/ 1932 h 2134"/>
              <a:gd name="T50" fmla="*/ 491 w 1958"/>
              <a:gd name="T51" fmla="*/ 2026 h 2134"/>
              <a:gd name="T52" fmla="*/ 685 w 1958"/>
              <a:gd name="T53" fmla="*/ 2085 h 2134"/>
              <a:gd name="T54" fmla="*/ 889 w 1958"/>
              <a:gd name="T55" fmla="*/ 2105 h 2134"/>
              <a:gd name="T56" fmla="*/ 1094 w 1958"/>
              <a:gd name="T57" fmla="*/ 2085 h 2134"/>
              <a:gd name="T58" fmla="*/ 1286 w 1958"/>
              <a:gd name="T59" fmla="*/ 2026 h 2134"/>
              <a:gd name="T60" fmla="*/ 1465 w 1958"/>
              <a:gd name="T61" fmla="*/ 1932 h 2134"/>
              <a:gd name="T62" fmla="*/ 1624 w 1958"/>
              <a:gd name="T63" fmla="*/ 1802 h 2134"/>
              <a:gd name="T64" fmla="*/ 1753 w 1958"/>
              <a:gd name="T65" fmla="*/ 1643 h 2134"/>
              <a:gd name="T66" fmla="*/ 1850 w 1958"/>
              <a:gd name="T67" fmla="*/ 1464 h 2134"/>
              <a:gd name="T68" fmla="*/ 1908 w 1958"/>
              <a:gd name="T69" fmla="*/ 1272 h 2134"/>
              <a:gd name="T70" fmla="*/ 1928 w 1958"/>
              <a:gd name="T71" fmla="*/ 1068 h 2134"/>
              <a:gd name="T72" fmla="*/ 1908 w 1958"/>
              <a:gd name="T73" fmla="*/ 864 h 2134"/>
              <a:gd name="T74" fmla="*/ 1850 w 1958"/>
              <a:gd name="T75" fmla="*/ 669 h 2134"/>
              <a:gd name="T76" fmla="*/ 1753 w 1958"/>
              <a:gd name="T77" fmla="*/ 490 h 2134"/>
              <a:gd name="T78" fmla="*/ 1624 w 1958"/>
              <a:gd name="T79" fmla="*/ 333 h 2134"/>
              <a:gd name="T80" fmla="*/ 1465 w 1958"/>
              <a:gd name="T81" fmla="*/ 202 h 2134"/>
              <a:gd name="T82" fmla="*/ 1286 w 1958"/>
              <a:gd name="T83" fmla="*/ 108 h 2134"/>
              <a:gd name="T84" fmla="*/ 1094 w 1958"/>
              <a:gd name="T85" fmla="*/ 49 h 2134"/>
              <a:gd name="T86" fmla="*/ 889 w 1958"/>
              <a:gd name="T87" fmla="*/ 29 h 2134"/>
              <a:gd name="T88" fmla="*/ 685 w 1958"/>
              <a:gd name="T89" fmla="*/ 49 h 2134"/>
              <a:gd name="T90" fmla="*/ 493 w 1958"/>
              <a:gd name="T91" fmla="*/ 106 h 2134"/>
              <a:gd name="T92" fmla="*/ 316 w 1958"/>
              <a:gd name="T93" fmla="*/ 202 h 2134"/>
              <a:gd name="T94" fmla="*/ 281 w 1958"/>
              <a:gd name="T95" fmla="*/ 312 h 2134"/>
              <a:gd name="T96" fmla="*/ 169 w 1958"/>
              <a:gd name="T97" fmla="*/ 190 h 2134"/>
              <a:gd name="T98" fmla="*/ 296 w 1958"/>
              <a:gd name="T99" fmla="*/ 178 h 2134"/>
              <a:gd name="T100" fmla="*/ 477 w 1958"/>
              <a:gd name="T101" fmla="*/ 82 h 2134"/>
              <a:gd name="T102" fmla="*/ 675 w 1958"/>
              <a:gd name="T103" fmla="*/ 21 h 2134"/>
              <a:gd name="T104" fmla="*/ 889 w 1958"/>
              <a:gd name="T105" fmla="*/ 0 h 2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958" h="2134">
                <a:moveTo>
                  <a:pt x="889" y="0"/>
                </a:moveTo>
                <a:lnTo>
                  <a:pt x="997" y="5"/>
                </a:lnTo>
                <a:lnTo>
                  <a:pt x="1103" y="21"/>
                </a:lnTo>
                <a:lnTo>
                  <a:pt x="1207" y="47"/>
                </a:lnTo>
                <a:lnTo>
                  <a:pt x="1304" y="84"/>
                </a:lnTo>
                <a:lnTo>
                  <a:pt x="1398" y="129"/>
                </a:lnTo>
                <a:lnTo>
                  <a:pt x="1486" y="182"/>
                </a:lnTo>
                <a:lnTo>
                  <a:pt x="1569" y="243"/>
                </a:lnTo>
                <a:lnTo>
                  <a:pt x="1643" y="312"/>
                </a:lnTo>
                <a:lnTo>
                  <a:pt x="1712" y="388"/>
                </a:lnTo>
                <a:lnTo>
                  <a:pt x="1775" y="471"/>
                </a:lnTo>
                <a:lnTo>
                  <a:pt x="1828" y="557"/>
                </a:lnTo>
                <a:lnTo>
                  <a:pt x="1873" y="652"/>
                </a:lnTo>
                <a:lnTo>
                  <a:pt x="1908" y="750"/>
                </a:lnTo>
                <a:lnTo>
                  <a:pt x="1934" y="852"/>
                </a:lnTo>
                <a:lnTo>
                  <a:pt x="1952" y="958"/>
                </a:lnTo>
                <a:lnTo>
                  <a:pt x="1958" y="1068"/>
                </a:lnTo>
                <a:lnTo>
                  <a:pt x="1952" y="1176"/>
                </a:lnTo>
                <a:lnTo>
                  <a:pt x="1934" y="1282"/>
                </a:lnTo>
                <a:lnTo>
                  <a:pt x="1908" y="1384"/>
                </a:lnTo>
                <a:lnTo>
                  <a:pt x="1873" y="1482"/>
                </a:lnTo>
                <a:lnTo>
                  <a:pt x="1828" y="1576"/>
                </a:lnTo>
                <a:lnTo>
                  <a:pt x="1775" y="1665"/>
                </a:lnTo>
                <a:lnTo>
                  <a:pt x="1712" y="1745"/>
                </a:lnTo>
                <a:lnTo>
                  <a:pt x="1643" y="1822"/>
                </a:lnTo>
                <a:lnTo>
                  <a:pt x="1569" y="1891"/>
                </a:lnTo>
                <a:lnTo>
                  <a:pt x="1486" y="1951"/>
                </a:lnTo>
                <a:lnTo>
                  <a:pt x="1398" y="2006"/>
                </a:lnTo>
                <a:lnTo>
                  <a:pt x="1304" y="2050"/>
                </a:lnTo>
                <a:lnTo>
                  <a:pt x="1207" y="2087"/>
                </a:lnTo>
                <a:lnTo>
                  <a:pt x="1103" y="2112"/>
                </a:lnTo>
                <a:lnTo>
                  <a:pt x="997" y="2128"/>
                </a:lnTo>
                <a:lnTo>
                  <a:pt x="889" y="2134"/>
                </a:lnTo>
                <a:lnTo>
                  <a:pt x="779" y="2128"/>
                </a:lnTo>
                <a:lnTo>
                  <a:pt x="673" y="2112"/>
                </a:lnTo>
                <a:lnTo>
                  <a:pt x="569" y="2085"/>
                </a:lnTo>
                <a:lnTo>
                  <a:pt x="471" y="2050"/>
                </a:lnTo>
                <a:lnTo>
                  <a:pt x="377" y="2004"/>
                </a:lnTo>
                <a:lnTo>
                  <a:pt x="288" y="1949"/>
                </a:lnTo>
                <a:lnTo>
                  <a:pt x="206" y="1887"/>
                </a:lnTo>
                <a:lnTo>
                  <a:pt x="131" y="1818"/>
                </a:lnTo>
                <a:lnTo>
                  <a:pt x="61" y="1741"/>
                </a:lnTo>
                <a:lnTo>
                  <a:pt x="0" y="1659"/>
                </a:lnTo>
                <a:lnTo>
                  <a:pt x="8" y="1643"/>
                </a:lnTo>
                <a:lnTo>
                  <a:pt x="14" y="1625"/>
                </a:lnTo>
                <a:lnTo>
                  <a:pt x="57" y="1686"/>
                </a:lnTo>
                <a:lnTo>
                  <a:pt x="104" y="1745"/>
                </a:lnTo>
                <a:lnTo>
                  <a:pt x="155" y="1802"/>
                </a:lnTo>
                <a:lnTo>
                  <a:pt x="232" y="1871"/>
                </a:lnTo>
                <a:lnTo>
                  <a:pt x="314" y="1932"/>
                </a:lnTo>
                <a:lnTo>
                  <a:pt x="400" y="1983"/>
                </a:lnTo>
                <a:lnTo>
                  <a:pt x="491" y="2026"/>
                </a:lnTo>
                <a:lnTo>
                  <a:pt x="587" y="2061"/>
                </a:lnTo>
                <a:lnTo>
                  <a:pt x="685" y="2085"/>
                </a:lnTo>
                <a:lnTo>
                  <a:pt x="785" y="2101"/>
                </a:lnTo>
                <a:lnTo>
                  <a:pt x="889" y="2105"/>
                </a:lnTo>
                <a:lnTo>
                  <a:pt x="991" y="2101"/>
                </a:lnTo>
                <a:lnTo>
                  <a:pt x="1094" y="2085"/>
                </a:lnTo>
                <a:lnTo>
                  <a:pt x="1192" y="2061"/>
                </a:lnTo>
                <a:lnTo>
                  <a:pt x="1286" y="2026"/>
                </a:lnTo>
                <a:lnTo>
                  <a:pt x="1378" y="1983"/>
                </a:lnTo>
                <a:lnTo>
                  <a:pt x="1465" y="1932"/>
                </a:lnTo>
                <a:lnTo>
                  <a:pt x="1547" y="1871"/>
                </a:lnTo>
                <a:lnTo>
                  <a:pt x="1624" y="1802"/>
                </a:lnTo>
                <a:lnTo>
                  <a:pt x="1692" y="1726"/>
                </a:lnTo>
                <a:lnTo>
                  <a:pt x="1753" y="1643"/>
                </a:lnTo>
                <a:lnTo>
                  <a:pt x="1806" y="1557"/>
                </a:lnTo>
                <a:lnTo>
                  <a:pt x="1850" y="1464"/>
                </a:lnTo>
                <a:lnTo>
                  <a:pt x="1883" y="1370"/>
                </a:lnTo>
                <a:lnTo>
                  <a:pt x="1908" y="1272"/>
                </a:lnTo>
                <a:lnTo>
                  <a:pt x="1922" y="1170"/>
                </a:lnTo>
                <a:lnTo>
                  <a:pt x="1928" y="1068"/>
                </a:lnTo>
                <a:lnTo>
                  <a:pt x="1922" y="964"/>
                </a:lnTo>
                <a:lnTo>
                  <a:pt x="1908" y="864"/>
                </a:lnTo>
                <a:lnTo>
                  <a:pt x="1883" y="765"/>
                </a:lnTo>
                <a:lnTo>
                  <a:pt x="1850" y="669"/>
                </a:lnTo>
                <a:lnTo>
                  <a:pt x="1806" y="579"/>
                </a:lnTo>
                <a:lnTo>
                  <a:pt x="1753" y="490"/>
                </a:lnTo>
                <a:lnTo>
                  <a:pt x="1692" y="410"/>
                </a:lnTo>
                <a:lnTo>
                  <a:pt x="1624" y="333"/>
                </a:lnTo>
                <a:lnTo>
                  <a:pt x="1547" y="263"/>
                </a:lnTo>
                <a:lnTo>
                  <a:pt x="1465" y="202"/>
                </a:lnTo>
                <a:lnTo>
                  <a:pt x="1378" y="151"/>
                </a:lnTo>
                <a:lnTo>
                  <a:pt x="1286" y="108"/>
                </a:lnTo>
                <a:lnTo>
                  <a:pt x="1192" y="72"/>
                </a:lnTo>
                <a:lnTo>
                  <a:pt x="1094" y="49"/>
                </a:lnTo>
                <a:lnTo>
                  <a:pt x="991" y="33"/>
                </a:lnTo>
                <a:lnTo>
                  <a:pt x="889" y="29"/>
                </a:lnTo>
                <a:lnTo>
                  <a:pt x="787" y="33"/>
                </a:lnTo>
                <a:lnTo>
                  <a:pt x="685" y="49"/>
                </a:lnTo>
                <a:lnTo>
                  <a:pt x="589" y="72"/>
                </a:lnTo>
                <a:lnTo>
                  <a:pt x="493" y="106"/>
                </a:lnTo>
                <a:lnTo>
                  <a:pt x="402" y="149"/>
                </a:lnTo>
                <a:lnTo>
                  <a:pt x="316" y="202"/>
                </a:lnTo>
                <a:lnTo>
                  <a:pt x="233" y="261"/>
                </a:lnTo>
                <a:lnTo>
                  <a:pt x="281" y="312"/>
                </a:lnTo>
                <a:lnTo>
                  <a:pt x="116" y="345"/>
                </a:lnTo>
                <a:lnTo>
                  <a:pt x="169" y="190"/>
                </a:lnTo>
                <a:lnTo>
                  <a:pt x="214" y="239"/>
                </a:lnTo>
                <a:lnTo>
                  <a:pt x="296" y="178"/>
                </a:lnTo>
                <a:lnTo>
                  <a:pt x="385" y="127"/>
                </a:lnTo>
                <a:lnTo>
                  <a:pt x="477" y="82"/>
                </a:lnTo>
                <a:lnTo>
                  <a:pt x="575" y="47"/>
                </a:lnTo>
                <a:lnTo>
                  <a:pt x="675" y="21"/>
                </a:lnTo>
                <a:lnTo>
                  <a:pt x="781" y="5"/>
                </a:lnTo>
                <a:lnTo>
                  <a:pt x="889" y="0"/>
                </a:lnTo>
                <a:close/>
              </a:path>
            </a:pathLst>
          </a:custGeom>
          <a:solidFill>
            <a:srgbClr val="FF0000"/>
          </a:solidFill>
          <a:ln w="28575">
            <a:solidFill>
              <a:srgbClr val="FF0000"/>
            </a:solid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13" name="Freeform 1114">
            <a:extLst>
              <a:ext uri="{FF2B5EF4-FFF2-40B4-BE49-F238E27FC236}">
                <a16:creationId xmlns:a16="http://schemas.microsoft.com/office/drawing/2014/main" id="{97AC332C-966B-0611-4F09-772275A20DA2}"/>
              </a:ext>
            </a:extLst>
          </p:cNvPr>
          <p:cNvSpPr>
            <a:spLocks/>
          </p:cNvSpPr>
          <p:nvPr/>
        </p:nvSpPr>
        <p:spPr bwMode="auto">
          <a:xfrm>
            <a:off x="11126958" y="3202531"/>
            <a:ext cx="2873970" cy="2851376"/>
          </a:xfrm>
          <a:custGeom>
            <a:avLst/>
            <a:gdLst>
              <a:gd name="T0" fmla="*/ 632 w 1263"/>
              <a:gd name="T1" fmla="*/ 0 h 1262"/>
              <a:gd name="T2" fmla="*/ 717 w 1263"/>
              <a:gd name="T3" fmla="*/ 5 h 1262"/>
              <a:gd name="T4" fmla="*/ 799 w 1263"/>
              <a:gd name="T5" fmla="*/ 21 h 1262"/>
              <a:gd name="T6" fmla="*/ 878 w 1263"/>
              <a:gd name="T7" fmla="*/ 49 h 1262"/>
              <a:gd name="T8" fmla="*/ 951 w 1263"/>
              <a:gd name="T9" fmla="*/ 86 h 1262"/>
              <a:gd name="T10" fmla="*/ 1017 w 1263"/>
              <a:gd name="T11" fmla="*/ 131 h 1262"/>
              <a:gd name="T12" fmla="*/ 1078 w 1263"/>
              <a:gd name="T13" fmla="*/ 184 h 1262"/>
              <a:gd name="T14" fmla="*/ 1131 w 1263"/>
              <a:gd name="T15" fmla="*/ 245 h 1262"/>
              <a:gd name="T16" fmla="*/ 1176 w 1263"/>
              <a:gd name="T17" fmla="*/ 312 h 1262"/>
              <a:gd name="T18" fmla="*/ 1214 w 1263"/>
              <a:gd name="T19" fmla="*/ 384 h 1262"/>
              <a:gd name="T20" fmla="*/ 1241 w 1263"/>
              <a:gd name="T21" fmla="*/ 463 h 1262"/>
              <a:gd name="T22" fmla="*/ 1257 w 1263"/>
              <a:gd name="T23" fmla="*/ 545 h 1262"/>
              <a:gd name="T24" fmla="*/ 1263 w 1263"/>
              <a:gd name="T25" fmla="*/ 630 h 1262"/>
              <a:gd name="T26" fmla="*/ 1257 w 1263"/>
              <a:gd name="T27" fmla="*/ 716 h 1262"/>
              <a:gd name="T28" fmla="*/ 1241 w 1263"/>
              <a:gd name="T29" fmla="*/ 799 h 1262"/>
              <a:gd name="T30" fmla="*/ 1214 w 1263"/>
              <a:gd name="T31" fmla="*/ 877 h 1262"/>
              <a:gd name="T32" fmla="*/ 1176 w 1263"/>
              <a:gd name="T33" fmla="*/ 950 h 1262"/>
              <a:gd name="T34" fmla="*/ 1131 w 1263"/>
              <a:gd name="T35" fmla="*/ 1017 h 1262"/>
              <a:gd name="T36" fmla="*/ 1078 w 1263"/>
              <a:gd name="T37" fmla="*/ 1078 h 1262"/>
              <a:gd name="T38" fmla="*/ 1017 w 1263"/>
              <a:gd name="T39" fmla="*/ 1131 h 1262"/>
              <a:gd name="T40" fmla="*/ 951 w 1263"/>
              <a:gd name="T41" fmla="*/ 1176 h 1262"/>
              <a:gd name="T42" fmla="*/ 878 w 1263"/>
              <a:gd name="T43" fmla="*/ 1213 h 1262"/>
              <a:gd name="T44" fmla="*/ 799 w 1263"/>
              <a:gd name="T45" fmla="*/ 1241 h 1262"/>
              <a:gd name="T46" fmla="*/ 717 w 1263"/>
              <a:gd name="T47" fmla="*/ 1256 h 1262"/>
              <a:gd name="T48" fmla="*/ 632 w 1263"/>
              <a:gd name="T49" fmla="*/ 1262 h 1262"/>
              <a:gd name="T50" fmla="*/ 546 w 1263"/>
              <a:gd name="T51" fmla="*/ 1256 h 1262"/>
              <a:gd name="T52" fmla="*/ 464 w 1263"/>
              <a:gd name="T53" fmla="*/ 1241 h 1262"/>
              <a:gd name="T54" fmla="*/ 385 w 1263"/>
              <a:gd name="T55" fmla="*/ 1213 h 1262"/>
              <a:gd name="T56" fmla="*/ 312 w 1263"/>
              <a:gd name="T57" fmla="*/ 1176 h 1262"/>
              <a:gd name="T58" fmla="*/ 246 w 1263"/>
              <a:gd name="T59" fmla="*/ 1131 h 1262"/>
              <a:gd name="T60" fmla="*/ 185 w 1263"/>
              <a:gd name="T61" fmla="*/ 1078 h 1262"/>
              <a:gd name="T62" fmla="*/ 132 w 1263"/>
              <a:gd name="T63" fmla="*/ 1017 h 1262"/>
              <a:gd name="T64" fmla="*/ 87 w 1263"/>
              <a:gd name="T65" fmla="*/ 950 h 1262"/>
              <a:gd name="T66" fmla="*/ 49 w 1263"/>
              <a:gd name="T67" fmla="*/ 877 h 1262"/>
              <a:gd name="T68" fmla="*/ 22 w 1263"/>
              <a:gd name="T69" fmla="*/ 799 h 1262"/>
              <a:gd name="T70" fmla="*/ 6 w 1263"/>
              <a:gd name="T71" fmla="*/ 716 h 1262"/>
              <a:gd name="T72" fmla="*/ 0 w 1263"/>
              <a:gd name="T73" fmla="*/ 630 h 1262"/>
              <a:gd name="T74" fmla="*/ 6 w 1263"/>
              <a:gd name="T75" fmla="*/ 545 h 1262"/>
              <a:gd name="T76" fmla="*/ 22 w 1263"/>
              <a:gd name="T77" fmla="*/ 463 h 1262"/>
              <a:gd name="T78" fmla="*/ 49 w 1263"/>
              <a:gd name="T79" fmla="*/ 384 h 1262"/>
              <a:gd name="T80" fmla="*/ 87 w 1263"/>
              <a:gd name="T81" fmla="*/ 312 h 1262"/>
              <a:gd name="T82" fmla="*/ 132 w 1263"/>
              <a:gd name="T83" fmla="*/ 245 h 1262"/>
              <a:gd name="T84" fmla="*/ 185 w 1263"/>
              <a:gd name="T85" fmla="*/ 184 h 1262"/>
              <a:gd name="T86" fmla="*/ 246 w 1263"/>
              <a:gd name="T87" fmla="*/ 131 h 1262"/>
              <a:gd name="T88" fmla="*/ 312 w 1263"/>
              <a:gd name="T89" fmla="*/ 86 h 1262"/>
              <a:gd name="T90" fmla="*/ 385 w 1263"/>
              <a:gd name="T91" fmla="*/ 49 h 1262"/>
              <a:gd name="T92" fmla="*/ 464 w 1263"/>
              <a:gd name="T93" fmla="*/ 21 h 1262"/>
              <a:gd name="T94" fmla="*/ 546 w 1263"/>
              <a:gd name="T95" fmla="*/ 5 h 1262"/>
              <a:gd name="T96" fmla="*/ 632 w 1263"/>
              <a:gd name="T9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63" h="1262">
                <a:moveTo>
                  <a:pt x="632" y="0"/>
                </a:moveTo>
                <a:lnTo>
                  <a:pt x="717" y="5"/>
                </a:lnTo>
                <a:lnTo>
                  <a:pt x="799" y="21"/>
                </a:lnTo>
                <a:lnTo>
                  <a:pt x="878" y="49"/>
                </a:lnTo>
                <a:lnTo>
                  <a:pt x="951" y="86"/>
                </a:lnTo>
                <a:lnTo>
                  <a:pt x="1017" y="131"/>
                </a:lnTo>
                <a:lnTo>
                  <a:pt x="1078" y="184"/>
                </a:lnTo>
                <a:lnTo>
                  <a:pt x="1131" y="245"/>
                </a:lnTo>
                <a:lnTo>
                  <a:pt x="1176" y="312"/>
                </a:lnTo>
                <a:lnTo>
                  <a:pt x="1214" y="384"/>
                </a:lnTo>
                <a:lnTo>
                  <a:pt x="1241" y="463"/>
                </a:lnTo>
                <a:lnTo>
                  <a:pt x="1257" y="545"/>
                </a:lnTo>
                <a:lnTo>
                  <a:pt x="1263" y="630"/>
                </a:lnTo>
                <a:lnTo>
                  <a:pt x="1257" y="716"/>
                </a:lnTo>
                <a:lnTo>
                  <a:pt x="1241" y="799"/>
                </a:lnTo>
                <a:lnTo>
                  <a:pt x="1214" y="877"/>
                </a:lnTo>
                <a:lnTo>
                  <a:pt x="1176" y="950"/>
                </a:lnTo>
                <a:lnTo>
                  <a:pt x="1131" y="1017"/>
                </a:lnTo>
                <a:lnTo>
                  <a:pt x="1078" y="1078"/>
                </a:lnTo>
                <a:lnTo>
                  <a:pt x="1017" y="1131"/>
                </a:lnTo>
                <a:lnTo>
                  <a:pt x="951" y="1176"/>
                </a:lnTo>
                <a:lnTo>
                  <a:pt x="878" y="1213"/>
                </a:lnTo>
                <a:lnTo>
                  <a:pt x="799" y="1241"/>
                </a:lnTo>
                <a:lnTo>
                  <a:pt x="717" y="1256"/>
                </a:lnTo>
                <a:lnTo>
                  <a:pt x="632" y="1262"/>
                </a:lnTo>
                <a:lnTo>
                  <a:pt x="546" y="1256"/>
                </a:lnTo>
                <a:lnTo>
                  <a:pt x="464" y="1241"/>
                </a:lnTo>
                <a:lnTo>
                  <a:pt x="385" y="1213"/>
                </a:lnTo>
                <a:lnTo>
                  <a:pt x="312" y="1176"/>
                </a:lnTo>
                <a:lnTo>
                  <a:pt x="246" y="1131"/>
                </a:lnTo>
                <a:lnTo>
                  <a:pt x="185" y="1078"/>
                </a:lnTo>
                <a:lnTo>
                  <a:pt x="132" y="1017"/>
                </a:lnTo>
                <a:lnTo>
                  <a:pt x="87" y="950"/>
                </a:lnTo>
                <a:lnTo>
                  <a:pt x="49" y="877"/>
                </a:lnTo>
                <a:lnTo>
                  <a:pt x="22" y="799"/>
                </a:lnTo>
                <a:lnTo>
                  <a:pt x="6" y="716"/>
                </a:lnTo>
                <a:lnTo>
                  <a:pt x="0" y="630"/>
                </a:lnTo>
                <a:lnTo>
                  <a:pt x="6" y="545"/>
                </a:lnTo>
                <a:lnTo>
                  <a:pt x="22" y="463"/>
                </a:lnTo>
                <a:lnTo>
                  <a:pt x="49" y="384"/>
                </a:lnTo>
                <a:lnTo>
                  <a:pt x="87" y="312"/>
                </a:lnTo>
                <a:lnTo>
                  <a:pt x="132" y="245"/>
                </a:lnTo>
                <a:lnTo>
                  <a:pt x="185" y="184"/>
                </a:lnTo>
                <a:lnTo>
                  <a:pt x="246" y="131"/>
                </a:lnTo>
                <a:lnTo>
                  <a:pt x="312" y="86"/>
                </a:lnTo>
                <a:lnTo>
                  <a:pt x="385" y="49"/>
                </a:lnTo>
                <a:lnTo>
                  <a:pt x="464" y="21"/>
                </a:lnTo>
                <a:lnTo>
                  <a:pt x="546" y="5"/>
                </a:lnTo>
                <a:lnTo>
                  <a:pt x="632" y="0"/>
                </a:lnTo>
                <a:close/>
              </a:path>
            </a:pathLst>
          </a:custGeom>
          <a:solidFill>
            <a:schemeClr val="bg1">
              <a:lumMod val="95000"/>
            </a:schemeClr>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14" name="Freeform 853">
            <a:extLst>
              <a:ext uri="{FF2B5EF4-FFF2-40B4-BE49-F238E27FC236}">
                <a16:creationId xmlns:a16="http://schemas.microsoft.com/office/drawing/2014/main" id="{14DD8994-23F4-AB1A-3B19-663146E996AB}"/>
              </a:ext>
            </a:extLst>
          </p:cNvPr>
          <p:cNvSpPr>
            <a:spLocks/>
          </p:cNvSpPr>
          <p:nvPr/>
        </p:nvSpPr>
        <p:spPr bwMode="auto">
          <a:xfrm>
            <a:off x="4299351" y="2716507"/>
            <a:ext cx="3537572" cy="3830596"/>
          </a:xfrm>
          <a:custGeom>
            <a:avLst/>
            <a:gdLst>
              <a:gd name="T0" fmla="*/ 1177 w 1954"/>
              <a:gd name="T1" fmla="*/ 5 h 2134"/>
              <a:gd name="T2" fmla="*/ 1383 w 1954"/>
              <a:gd name="T3" fmla="*/ 47 h 2134"/>
              <a:gd name="T4" fmla="*/ 1571 w 1954"/>
              <a:gd name="T5" fmla="*/ 125 h 2134"/>
              <a:gd name="T6" fmla="*/ 1740 w 1954"/>
              <a:gd name="T7" fmla="*/ 237 h 2134"/>
              <a:gd name="T8" fmla="*/ 1836 w 1954"/>
              <a:gd name="T9" fmla="*/ 345 h 2134"/>
              <a:gd name="T10" fmla="*/ 1721 w 1954"/>
              <a:gd name="T11" fmla="*/ 259 h 2134"/>
              <a:gd name="T12" fmla="*/ 1554 w 1954"/>
              <a:gd name="T13" fmla="*/ 147 h 2134"/>
              <a:gd name="T14" fmla="*/ 1369 w 1954"/>
              <a:gd name="T15" fmla="*/ 72 h 2134"/>
              <a:gd name="T16" fmla="*/ 1171 w 1954"/>
              <a:gd name="T17" fmla="*/ 33 h 2134"/>
              <a:gd name="T18" fmla="*/ 967 w 1954"/>
              <a:gd name="T19" fmla="*/ 33 h 2134"/>
              <a:gd name="T20" fmla="*/ 766 w 1954"/>
              <a:gd name="T21" fmla="*/ 72 h 2134"/>
              <a:gd name="T22" fmla="*/ 580 w 1954"/>
              <a:gd name="T23" fmla="*/ 151 h 2134"/>
              <a:gd name="T24" fmla="*/ 411 w 1954"/>
              <a:gd name="T25" fmla="*/ 263 h 2134"/>
              <a:gd name="T26" fmla="*/ 266 w 1954"/>
              <a:gd name="T27" fmla="*/ 410 h 2134"/>
              <a:gd name="T28" fmla="*/ 152 w 1954"/>
              <a:gd name="T29" fmla="*/ 579 h 2134"/>
              <a:gd name="T30" fmla="*/ 75 w 1954"/>
              <a:gd name="T31" fmla="*/ 765 h 2134"/>
              <a:gd name="T32" fmla="*/ 36 w 1954"/>
              <a:gd name="T33" fmla="*/ 964 h 2134"/>
              <a:gd name="T34" fmla="*/ 36 w 1954"/>
              <a:gd name="T35" fmla="*/ 1170 h 2134"/>
              <a:gd name="T36" fmla="*/ 75 w 1954"/>
              <a:gd name="T37" fmla="*/ 1370 h 2134"/>
              <a:gd name="T38" fmla="*/ 152 w 1954"/>
              <a:gd name="T39" fmla="*/ 1557 h 2134"/>
              <a:gd name="T40" fmla="*/ 266 w 1954"/>
              <a:gd name="T41" fmla="*/ 1726 h 2134"/>
              <a:gd name="T42" fmla="*/ 411 w 1954"/>
              <a:gd name="T43" fmla="*/ 1871 h 2134"/>
              <a:gd name="T44" fmla="*/ 580 w 1954"/>
              <a:gd name="T45" fmla="*/ 1983 h 2134"/>
              <a:gd name="T46" fmla="*/ 766 w 1954"/>
              <a:gd name="T47" fmla="*/ 2061 h 2134"/>
              <a:gd name="T48" fmla="*/ 967 w 1954"/>
              <a:gd name="T49" fmla="*/ 2101 h 2134"/>
              <a:gd name="T50" fmla="*/ 1173 w 1954"/>
              <a:gd name="T51" fmla="*/ 2101 h 2134"/>
              <a:gd name="T52" fmla="*/ 1371 w 1954"/>
              <a:gd name="T53" fmla="*/ 2061 h 2134"/>
              <a:gd name="T54" fmla="*/ 1558 w 1954"/>
              <a:gd name="T55" fmla="*/ 1983 h 2134"/>
              <a:gd name="T56" fmla="*/ 1726 w 1954"/>
              <a:gd name="T57" fmla="*/ 1871 h 2134"/>
              <a:gd name="T58" fmla="*/ 1872 w 1954"/>
              <a:gd name="T59" fmla="*/ 1724 h 2134"/>
              <a:gd name="T60" fmla="*/ 1942 w 1954"/>
              <a:gd name="T61" fmla="*/ 1655 h 2134"/>
              <a:gd name="T62" fmla="*/ 1891 w 1954"/>
              <a:gd name="T63" fmla="*/ 1747 h 2134"/>
              <a:gd name="T64" fmla="*/ 1748 w 1954"/>
              <a:gd name="T65" fmla="*/ 1891 h 2134"/>
              <a:gd name="T66" fmla="*/ 1577 w 1954"/>
              <a:gd name="T67" fmla="*/ 2006 h 2134"/>
              <a:gd name="T68" fmla="*/ 1387 w 1954"/>
              <a:gd name="T69" fmla="*/ 2087 h 2134"/>
              <a:gd name="T70" fmla="*/ 1179 w 1954"/>
              <a:gd name="T71" fmla="*/ 2128 h 2134"/>
              <a:gd name="T72" fmla="*/ 961 w 1954"/>
              <a:gd name="T73" fmla="*/ 2128 h 2134"/>
              <a:gd name="T74" fmla="*/ 751 w 1954"/>
              <a:gd name="T75" fmla="*/ 2087 h 2134"/>
              <a:gd name="T76" fmla="*/ 560 w 1954"/>
              <a:gd name="T77" fmla="*/ 2006 h 2134"/>
              <a:gd name="T78" fmla="*/ 389 w 1954"/>
              <a:gd name="T79" fmla="*/ 1891 h 2134"/>
              <a:gd name="T80" fmla="*/ 246 w 1954"/>
              <a:gd name="T81" fmla="*/ 1745 h 2134"/>
              <a:gd name="T82" fmla="*/ 130 w 1954"/>
              <a:gd name="T83" fmla="*/ 1576 h 2134"/>
              <a:gd name="T84" fmla="*/ 50 w 1954"/>
              <a:gd name="T85" fmla="*/ 1384 h 2134"/>
              <a:gd name="T86" fmla="*/ 6 w 1954"/>
              <a:gd name="T87" fmla="*/ 1176 h 2134"/>
              <a:gd name="T88" fmla="*/ 6 w 1954"/>
              <a:gd name="T89" fmla="*/ 958 h 2134"/>
              <a:gd name="T90" fmla="*/ 50 w 1954"/>
              <a:gd name="T91" fmla="*/ 750 h 2134"/>
              <a:gd name="T92" fmla="*/ 130 w 1954"/>
              <a:gd name="T93" fmla="*/ 557 h 2134"/>
              <a:gd name="T94" fmla="*/ 246 w 1954"/>
              <a:gd name="T95" fmla="*/ 388 h 2134"/>
              <a:gd name="T96" fmla="*/ 389 w 1954"/>
              <a:gd name="T97" fmla="*/ 243 h 2134"/>
              <a:gd name="T98" fmla="*/ 560 w 1954"/>
              <a:gd name="T99" fmla="*/ 129 h 2134"/>
              <a:gd name="T100" fmla="*/ 751 w 1954"/>
              <a:gd name="T101" fmla="*/ 47 h 2134"/>
              <a:gd name="T102" fmla="*/ 961 w 1954"/>
              <a:gd name="T103" fmla="*/ 5 h 2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54" h="2134">
                <a:moveTo>
                  <a:pt x="1069" y="0"/>
                </a:moveTo>
                <a:lnTo>
                  <a:pt x="1177" y="5"/>
                </a:lnTo>
                <a:lnTo>
                  <a:pt x="1281" y="21"/>
                </a:lnTo>
                <a:lnTo>
                  <a:pt x="1383" y="47"/>
                </a:lnTo>
                <a:lnTo>
                  <a:pt x="1479" y="82"/>
                </a:lnTo>
                <a:lnTo>
                  <a:pt x="1571" y="125"/>
                </a:lnTo>
                <a:lnTo>
                  <a:pt x="1658" y="176"/>
                </a:lnTo>
                <a:lnTo>
                  <a:pt x="1740" y="237"/>
                </a:lnTo>
                <a:lnTo>
                  <a:pt x="1783" y="190"/>
                </a:lnTo>
                <a:lnTo>
                  <a:pt x="1836" y="345"/>
                </a:lnTo>
                <a:lnTo>
                  <a:pt x="1671" y="312"/>
                </a:lnTo>
                <a:lnTo>
                  <a:pt x="1721" y="259"/>
                </a:lnTo>
                <a:lnTo>
                  <a:pt x="1638" y="198"/>
                </a:lnTo>
                <a:lnTo>
                  <a:pt x="1554" y="147"/>
                </a:lnTo>
                <a:lnTo>
                  <a:pt x="1461" y="106"/>
                </a:lnTo>
                <a:lnTo>
                  <a:pt x="1369" y="72"/>
                </a:lnTo>
                <a:lnTo>
                  <a:pt x="1271" y="49"/>
                </a:lnTo>
                <a:lnTo>
                  <a:pt x="1171" y="33"/>
                </a:lnTo>
                <a:lnTo>
                  <a:pt x="1069" y="29"/>
                </a:lnTo>
                <a:lnTo>
                  <a:pt x="967" y="33"/>
                </a:lnTo>
                <a:lnTo>
                  <a:pt x="864" y="49"/>
                </a:lnTo>
                <a:lnTo>
                  <a:pt x="766" y="72"/>
                </a:lnTo>
                <a:lnTo>
                  <a:pt x="672" y="108"/>
                </a:lnTo>
                <a:lnTo>
                  <a:pt x="580" y="151"/>
                </a:lnTo>
                <a:lnTo>
                  <a:pt x="493" y="202"/>
                </a:lnTo>
                <a:lnTo>
                  <a:pt x="411" y="263"/>
                </a:lnTo>
                <a:lnTo>
                  <a:pt x="334" y="333"/>
                </a:lnTo>
                <a:lnTo>
                  <a:pt x="266" y="410"/>
                </a:lnTo>
                <a:lnTo>
                  <a:pt x="205" y="490"/>
                </a:lnTo>
                <a:lnTo>
                  <a:pt x="152" y="579"/>
                </a:lnTo>
                <a:lnTo>
                  <a:pt x="108" y="669"/>
                </a:lnTo>
                <a:lnTo>
                  <a:pt x="75" y="765"/>
                </a:lnTo>
                <a:lnTo>
                  <a:pt x="50" y="864"/>
                </a:lnTo>
                <a:lnTo>
                  <a:pt x="36" y="964"/>
                </a:lnTo>
                <a:lnTo>
                  <a:pt x="30" y="1068"/>
                </a:lnTo>
                <a:lnTo>
                  <a:pt x="36" y="1170"/>
                </a:lnTo>
                <a:lnTo>
                  <a:pt x="50" y="1272"/>
                </a:lnTo>
                <a:lnTo>
                  <a:pt x="75" y="1370"/>
                </a:lnTo>
                <a:lnTo>
                  <a:pt x="108" y="1464"/>
                </a:lnTo>
                <a:lnTo>
                  <a:pt x="152" y="1557"/>
                </a:lnTo>
                <a:lnTo>
                  <a:pt x="205" y="1643"/>
                </a:lnTo>
                <a:lnTo>
                  <a:pt x="266" y="1726"/>
                </a:lnTo>
                <a:lnTo>
                  <a:pt x="334" y="1802"/>
                </a:lnTo>
                <a:lnTo>
                  <a:pt x="411" y="1871"/>
                </a:lnTo>
                <a:lnTo>
                  <a:pt x="493" y="1932"/>
                </a:lnTo>
                <a:lnTo>
                  <a:pt x="580" y="1983"/>
                </a:lnTo>
                <a:lnTo>
                  <a:pt x="672" y="2026"/>
                </a:lnTo>
                <a:lnTo>
                  <a:pt x="766" y="2061"/>
                </a:lnTo>
                <a:lnTo>
                  <a:pt x="864" y="2085"/>
                </a:lnTo>
                <a:lnTo>
                  <a:pt x="967" y="2101"/>
                </a:lnTo>
                <a:lnTo>
                  <a:pt x="1069" y="2105"/>
                </a:lnTo>
                <a:lnTo>
                  <a:pt x="1173" y="2101"/>
                </a:lnTo>
                <a:lnTo>
                  <a:pt x="1273" y="2085"/>
                </a:lnTo>
                <a:lnTo>
                  <a:pt x="1371" y="2061"/>
                </a:lnTo>
                <a:lnTo>
                  <a:pt x="1467" y="2026"/>
                </a:lnTo>
                <a:lnTo>
                  <a:pt x="1558" y="1983"/>
                </a:lnTo>
                <a:lnTo>
                  <a:pt x="1644" y="1932"/>
                </a:lnTo>
                <a:lnTo>
                  <a:pt x="1726" y="1871"/>
                </a:lnTo>
                <a:lnTo>
                  <a:pt x="1803" y="1802"/>
                </a:lnTo>
                <a:lnTo>
                  <a:pt x="1872" y="1724"/>
                </a:lnTo>
                <a:lnTo>
                  <a:pt x="1933" y="1643"/>
                </a:lnTo>
                <a:lnTo>
                  <a:pt x="1942" y="1655"/>
                </a:lnTo>
                <a:lnTo>
                  <a:pt x="1954" y="1665"/>
                </a:lnTo>
                <a:lnTo>
                  <a:pt x="1891" y="1747"/>
                </a:lnTo>
                <a:lnTo>
                  <a:pt x="1823" y="1822"/>
                </a:lnTo>
                <a:lnTo>
                  <a:pt x="1748" y="1891"/>
                </a:lnTo>
                <a:lnTo>
                  <a:pt x="1666" y="1951"/>
                </a:lnTo>
                <a:lnTo>
                  <a:pt x="1577" y="2006"/>
                </a:lnTo>
                <a:lnTo>
                  <a:pt x="1485" y="2052"/>
                </a:lnTo>
                <a:lnTo>
                  <a:pt x="1387" y="2087"/>
                </a:lnTo>
                <a:lnTo>
                  <a:pt x="1285" y="2112"/>
                </a:lnTo>
                <a:lnTo>
                  <a:pt x="1179" y="2128"/>
                </a:lnTo>
                <a:lnTo>
                  <a:pt x="1069" y="2134"/>
                </a:lnTo>
                <a:lnTo>
                  <a:pt x="961" y="2128"/>
                </a:lnTo>
                <a:lnTo>
                  <a:pt x="855" y="2112"/>
                </a:lnTo>
                <a:lnTo>
                  <a:pt x="751" y="2087"/>
                </a:lnTo>
                <a:lnTo>
                  <a:pt x="652" y="2050"/>
                </a:lnTo>
                <a:lnTo>
                  <a:pt x="560" y="2006"/>
                </a:lnTo>
                <a:lnTo>
                  <a:pt x="472" y="1951"/>
                </a:lnTo>
                <a:lnTo>
                  <a:pt x="389" y="1891"/>
                </a:lnTo>
                <a:lnTo>
                  <a:pt x="315" y="1822"/>
                </a:lnTo>
                <a:lnTo>
                  <a:pt x="246" y="1745"/>
                </a:lnTo>
                <a:lnTo>
                  <a:pt x="183" y="1665"/>
                </a:lnTo>
                <a:lnTo>
                  <a:pt x="130" y="1576"/>
                </a:lnTo>
                <a:lnTo>
                  <a:pt x="85" y="1482"/>
                </a:lnTo>
                <a:lnTo>
                  <a:pt x="50" y="1384"/>
                </a:lnTo>
                <a:lnTo>
                  <a:pt x="24" y="1282"/>
                </a:lnTo>
                <a:lnTo>
                  <a:pt x="6" y="1176"/>
                </a:lnTo>
                <a:lnTo>
                  <a:pt x="0" y="1068"/>
                </a:lnTo>
                <a:lnTo>
                  <a:pt x="6" y="958"/>
                </a:lnTo>
                <a:lnTo>
                  <a:pt x="24" y="852"/>
                </a:lnTo>
                <a:lnTo>
                  <a:pt x="50" y="750"/>
                </a:lnTo>
                <a:lnTo>
                  <a:pt x="85" y="652"/>
                </a:lnTo>
                <a:lnTo>
                  <a:pt x="130" y="557"/>
                </a:lnTo>
                <a:lnTo>
                  <a:pt x="183" y="471"/>
                </a:lnTo>
                <a:lnTo>
                  <a:pt x="246" y="388"/>
                </a:lnTo>
                <a:lnTo>
                  <a:pt x="315" y="312"/>
                </a:lnTo>
                <a:lnTo>
                  <a:pt x="389" y="243"/>
                </a:lnTo>
                <a:lnTo>
                  <a:pt x="472" y="182"/>
                </a:lnTo>
                <a:lnTo>
                  <a:pt x="560" y="129"/>
                </a:lnTo>
                <a:lnTo>
                  <a:pt x="652" y="84"/>
                </a:lnTo>
                <a:lnTo>
                  <a:pt x="751" y="47"/>
                </a:lnTo>
                <a:lnTo>
                  <a:pt x="855" y="21"/>
                </a:lnTo>
                <a:lnTo>
                  <a:pt x="961" y="5"/>
                </a:lnTo>
                <a:lnTo>
                  <a:pt x="1069" y="0"/>
                </a:lnTo>
                <a:close/>
              </a:path>
            </a:pathLst>
          </a:custGeom>
          <a:solidFill>
            <a:srgbClr val="3E6E28"/>
          </a:solidFill>
          <a:ln w="28575">
            <a:solidFill>
              <a:srgbClr val="3E6E28"/>
            </a:solid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15" name="Freeform 1171">
            <a:extLst>
              <a:ext uri="{FF2B5EF4-FFF2-40B4-BE49-F238E27FC236}">
                <a16:creationId xmlns:a16="http://schemas.microsoft.com/office/drawing/2014/main" id="{B16A94AD-B328-3D24-DDB3-13EC46FFF659}"/>
              </a:ext>
            </a:extLst>
          </p:cNvPr>
          <p:cNvSpPr>
            <a:spLocks/>
          </p:cNvSpPr>
          <p:nvPr/>
        </p:nvSpPr>
        <p:spPr bwMode="auto">
          <a:xfrm>
            <a:off x="4782763" y="3206116"/>
            <a:ext cx="2878527" cy="2851376"/>
          </a:xfrm>
          <a:custGeom>
            <a:avLst/>
            <a:gdLst>
              <a:gd name="T0" fmla="*/ 633 w 1263"/>
              <a:gd name="T1" fmla="*/ 0 h 1262"/>
              <a:gd name="T2" fmla="*/ 717 w 1263"/>
              <a:gd name="T3" fmla="*/ 5 h 1262"/>
              <a:gd name="T4" fmla="*/ 800 w 1263"/>
              <a:gd name="T5" fmla="*/ 23 h 1262"/>
              <a:gd name="T6" fmla="*/ 878 w 1263"/>
              <a:gd name="T7" fmla="*/ 51 h 1262"/>
              <a:gd name="T8" fmla="*/ 951 w 1263"/>
              <a:gd name="T9" fmla="*/ 86 h 1262"/>
              <a:gd name="T10" fmla="*/ 1018 w 1263"/>
              <a:gd name="T11" fmla="*/ 131 h 1262"/>
              <a:gd name="T12" fmla="*/ 1079 w 1263"/>
              <a:gd name="T13" fmla="*/ 186 h 1262"/>
              <a:gd name="T14" fmla="*/ 1132 w 1263"/>
              <a:gd name="T15" fmla="*/ 245 h 1262"/>
              <a:gd name="T16" fmla="*/ 1177 w 1263"/>
              <a:gd name="T17" fmla="*/ 314 h 1262"/>
              <a:gd name="T18" fmla="*/ 1214 w 1263"/>
              <a:gd name="T19" fmla="*/ 386 h 1262"/>
              <a:gd name="T20" fmla="*/ 1241 w 1263"/>
              <a:gd name="T21" fmla="*/ 463 h 1262"/>
              <a:gd name="T22" fmla="*/ 1257 w 1263"/>
              <a:gd name="T23" fmla="*/ 545 h 1262"/>
              <a:gd name="T24" fmla="*/ 1263 w 1263"/>
              <a:gd name="T25" fmla="*/ 632 h 1262"/>
              <a:gd name="T26" fmla="*/ 1257 w 1263"/>
              <a:gd name="T27" fmla="*/ 718 h 1262"/>
              <a:gd name="T28" fmla="*/ 1241 w 1263"/>
              <a:gd name="T29" fmla="*/ 799 h 1262"/>
              <a:gd name="T30" fmla="*/ 1214 w 1263"/>
              <a:gd name="T31" fmla="*/ 877 h 1262"/>
              <a:gd name="T32" fmla="*/ 1177 w 1263"/>
              <a:gd name="T33" fmla="*/ 950 h 1262"/>
              <a:gd name="T34" fmla="*/ 1132 w 1263"/>
              <a:gd name="T35" fmla="*/ 1017 h 1262"/>
              <a:gd name="T36" fmla="*/ 1079 w 1263"/>
              <a:gd name="T37" fmla="*/ 1078 h 1262"/>
              <a:gd name="T38" fmla="*/ 1018 w 1263"/>
              <a:gd name="T39" fmla="*/ 1131 h 1262"/>
              <a:gd name="T40" fmla="*/ 951 w 1263"/>
              <a:gd name="T41" fmla="*/ 1178 h 1262"/>
              <a:gd name="T42" fmla="*/ 878 w 1263"/>
              <a:gd name="T43" fmla="*/ 1213 h 1262"/>
              <a:gd name="T44" fmla="*/ 800 w 1263"/>
              <a:gd name="T45" fmla="*/ 1241 h 1262"/>
              <a:gd name="T46" fmla="*/ 717 w 1263"/>
              <a:gd name="T47" fmla="*/ 1258 h 1262"/>
              <a:gd name="T48" fmla="*/ 633 w 1263"/>
              <a:gd name="T49" fmla="*/ 1262 h 1262"/>
              <a:gd name="T50" fmla="*/ 546 w 1263"/>
              <a:gd name="T51" fmla="*/ 1258 h 1262"/>
              <a:gd name="T52" fmla="*/ 464 w 1263"/>
              <a:gd name="T53" fmla="*/ 1241 h 1262"/>
              <a:gd name="T54" fmla="*/ 387 w 1263"/>
              <a:gd name="T55" fmla="*/ 1213 h 1262"/>
              <a:gd name="T56" fmla="*/ 313 w 1263"/>
              <a:gd name="T57" fmla="*/ 1178 h 1262"/>
              <a:gd name="T58" fmla="*/ 246 w 1263"/>
              <a:gd name="T59" fmla="*/ 1131 h 1262"/>
              <a:gd name="T60" fmla="*/ 185 w 1263"/>
              <a:gd name="T61" fmla="*/ 1078 h 1262"/>
              <a:gd name="T62" fmla="*/ 132 w 1263"/>
              <a:gd name="T63" fmla="*/ 1017 h 1262"/>
              <a:gd name="T64" fmla="*/ 87 w 1263"/>
              <a:gd name="T65" fmla="*/ 950 h 1262"/>
              <a:gd name="T66" fmla="*/ 52 w 1263"/>
              <a:gd name="T67" fmla="*/ 877 h 1262"/>
              <a:gd name="T68" fmla="*/ 24 w 1263"/>
              <a:gd name="T69" fmla="*/ 799 h 1262"/>
              <a:gd name="T70" fmla="*/ 6 w 1263"/>
              <a:gd name="T71" fmla="*/ 718 h 1262"/>
              <a:gd name="T72" fmla="*/ 0 w 1263"/>
              <a:gd name="T73" fmla="*/ 632 h 1262"/>
              <a:gd name="T74" fmla="*/ 6 w 1263"/>
              <a:gd name="T75" fmla="*/ 545 h 1262"/>
              <a:gd name="T76" fmla="*/ 24 w 1263"/>
              <a:gd name="T77" fmla="*/ 463 h 1262"/>
              <a:gd name="T78" fmla="*/ 52 w 1263"/>
              <a:gd name="T79" fmla="*/ 386 h 1262"/>
              <a:gd name="T80" fmla="*/ 87 w 1263"/>
              <a:gd name="T81" fmla="*/ 314 h 1262"/>
              <a:gd name="T82" fmla="*/ 132 w 1263"/>
              <a:gd name="T83" fmla="*/ 245 h 1262"/>
              <a:gd name="T84" fmla="*/ 185 w 1263"/>
              <a:gd name="T85" fmla="*/ 186 h 1262"/>
              <a:gd name="T86" fmla="*/ 246 w 1263"/>
              <a:gd name="T87" fmla="*/ 131 h 1262"/>
              <a:gd name="T88" fmla="*/ 313 w 1263"/>
              <a:gd name="T89" fmla="*/ 86 h 1262"/>
              <a:gd name="T90" fmla="*/ 387 w 1263"/>
              <a:gd name="T91" fmla="*/ 51 h 1262"/>
              <a:gd name="T92" fmla="*/ 464 w 1263"/>
              <a:gd name="T93" fmla="*/ 23 h 1262"/>
              <a:gd name="T94" fmla="*/ 546 w 1263"/>
              <a:gd name="T95" fmla="*/ 5 h 1262"/>
              <a:gd name="T96" fmla="*/ 633 w 1263"/>
              <a:gd name="T9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63" h="1262">
                <a:moveTo>
                  <a:pt x="633" y="0"/>
                </a:moveTo>
                <a:lnTo>
                  <a:pt x="717" y="5"/>
                </a:lnTo>
                <a:lnTo>
                  <a:pt x="800" y="23"/>
                </a:lnTo>
                <a:lnTo>
                  <a:pt x="878" y="51"/>
                </a:lnTo>
                <a:lnTo>
                  <a:pt x="951" y="86"/>
                </a:lnTo>
                <a:lnTo>
                  <a:pt x="1018" y="131"/>
                </a:lnTo>
                <a:lnTo>
                  <a:pt x="1079" y="186"/>
                </a:lnTo>
                <a:lnTo>
                  <a:pt x="1132" y="245"/>
                </a:lnTo>
                <a:lnTo>
                  <a:pt x="1177" y="314"/>
                </a:lnTo>
                <a:lnTo>
                  <a:pt x="1214" y="386"/>
                </a:lnTo>
                <a:lnTo>
                  <a:pt x="1241" y="463"/>
                </a:lnTo>
                <a:lnTo>
                  <a:pt x="1257" y="545"/>
                </a:lnTo>
                <a:lnTo>
                  <a:pt x="1263" y="632"/>
                </a:lnTo>
                <a:lnTo>
                  <a:pt x="1257" y="718"/>
                </a:lnTo>
                <a:lnTo>
                  <a:pt x="1241" y="799"/>
                </a:lnTo>
                <a:lnTo>
                  <a:pt x="1214" y="877"/>
                </a:lnTo>
                <a:lnTo>
                  <a:pt x="1177" y="950"/>
                </a:lnTo>
                <a:lnTo>
                  <a:pt x="1132" y="1017"/>
                </a:lnTo>
                <a:lnTo>
                  <a:pt x="1079" y="1078"/>
                </a:lnTo>
                <a:lnTo>
                  <a:pt x="1018" y="1131"/>
                </a:lnTo>
                <a:lnTo>
                  <a:pt x="951" y="1178"/>
                </a:lnTo>
                <a:lnTo>
                  <a:pt x="878" y="1213"/>
                </a:lnTo>
                <a:lnTo>
                  <a:pt x="800" y="1241"/>
                </a:lnTo>
                <a:lnTo>
                  <a:pt x="717" y="1258"/>
                </a:lnTo>
                <a:lnTo>
                  <a:pt x="633" y="1262"/>
                </a:lnTo>
                <a:lnTo>
                  <a:pt x="546" y="1258"/>
                </a:lnTo>
                <a:lnTo>
                  <a:pt x="464" y="1241"/>
                </a:lnTo>
                <a:lnTo>
                  <a:pt x="387" y="1213"/>
                </a:lnTo>
                <a:lnTo>
                  <a:pt x="313" y="1178"/>
                </a:lnTo>
                <a:lnTo>
                  <a:pt x="246" y="1131"/>
                </a:lnTo>
                <a:lnTo>
                  <a:pt x="185" y="1078"/>
                </a:lnTo>
                <a:lnTo>
                  <a:pt x="132" y="1017"/>
                </a:lnTo>
                <a:lnTo>
                  <a:pt x="87" y="950"/>
                </a:lnTo>
                <a:lnTo>
                  <a:pt x="52" y="877"/>
                </a:lnTo>
                <a:lnTo>
                  <a:pt x="24" y="799"/>
                </a:lnTo>
                <a:lnTo>
                  <a:pt x="6" y="718"/>
                </a:lnTo>
                <a:lnTo>
                  <a:pt x="0" y="632"/>
                </a:lnTo>
                <a:lnTo>
                  <a:pt x="6" y="545"/>
                </a:lnTo>
                <a:lnTo>
                  <a:pt x="24" y="463"/>
                </a:lnTo>
                <a:lnTo>
                  <a:pt x="52" y="386"/>
                </a:lnTo>
                <a:lnTo>
                  <a:pt x="87" y="314"/>
                </a:lnTo>
                <a:lnTo>
                  <a:pt x="132" y="245"/>
                </a:lnTo>
                <a:lnTo>
                  <a:pt x="185" y="186"/>
                </a:lnTo>
                <a:lnTo>
                  <a:pt x="246" y="131"/>
                </a:lnTo>
                <a:lnTo>
                  <a:pt x="313" y="86"/>
                </a:lnTo>
                <a:lnTo>
                  <a:pt x="387" y="51"/>
                </a:lnTo>
                <a:lnTo>
                  <a:pt x="464" y="23"/>
                </a:lnTo>
                <a:lnTo>
                  <a:pt x="546" y="5"/>
                </a:lnTo>
                <a:lnTo>
                  <a:pt x="633" y="0"/>
                </a:lnTo>
                <a:close/>
              </a:path>
            </a:pathLst>
          </a:custGeom>
          <a:solidFill>
            <a:schemeClr val="bg1">
              <a:lumMod val="95000"/>
            </a:schemeClr>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16" name="Freeform 1110">
            <a:extLst>
              <a:ext uri="{FF2B5EF4-FFF2-40B4-BE49-F238E27FC236}">
                <a16:creationId xmlns:a16="http://schemas.microsoft.com/office/drawing/2014/main" id="{A71CE6C7-44DF-6FC5-3EC4-85337F79A365}"/>
              </a:ext>
            </a:extLst>
          </p:cNvPr>
          <p:cNvSpPr>
            <a:spLocks noEditPoints="1"/>
          </p:cNvSpPr>
          <p:nvPr/>
        </p:nvSpPr>
        <p:spPr bwMode="auto">
          <a:xfrm>
            <a:off x="7467600" y="2716507"/>
            <a:ext cx="3863448" cy="3830596"/>
          </a:xfrm>
          <a:prstGeom prst="ellipse">
            <a:avLst/>
          </a:prstGeom>
          <a:solidFill>
            <a:schemeClr val="bg1">
              <a:lumMod val="95000"/>
            </a:schemeClr>
          </a:solidFill>
          <a:ln w="57150">
            <a:solidFill>
              <a:srgbClr val="04A6C2"/>
            </a:solid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17" name="Freeform 1205">
            <a:extLst>
              <a:ext uri="{FF2B5EF4-FFF2-40B4-BE49-F238E27FC236}">
                <a16:creationId xmlns:a16="http://schemas.microsoft.com/office/drawing/2014/main" id="{8C15D260-8001-116E-A00B-F8644939C8D7}"/>
              </a:ext>
            </a:extLst>
          </p:cNvPr>
          <p:cNvSpPr>
            <a:spLocks/>
          </p:cNvSpPr>
          <p:nvPr/>
        </p:nvSpPr>
        <p:spPr bwMode="auto">
          <a:xfrm>
            <a:off x="7946394" y="3192584"/>
            <a:ext cx="2905858" cy="2878449"/>
          </a:xfrm>
          <a:custGeom>
            <a:avLst/>
            <a:gdLst>
              <a:gd name="T0" fmla="*/ 638 w 1276"/>
              <a:gd name="T1" fmla="*/ 0 h 1274"/>
              <a:gd name="T2" fmla="*/ 724 w 1276"/>
              <a:gd name="T3" fmla="*/ 6 h 1274"/>
              <a:gd name="T4" fmla="*/ 807 w 1276"/>
              <a:gd name="T5" fmla="*/ 23 h 1274"/>
              <a:gd name="T6" fmla="*/ 885 w 1276"/>
              <a:gd name="T7" fmla="*/ 51 h 1274"/>
              <a:gd name="T8" fmla="*/ 960 w 1276"/>
              <a:gd name="T9" fmla="*/ 86 h 1274"/>
              <a:gd name="T10" fmla="*/ 1027 w 1276"/>
              <a:gd name="T11" fmla="*/ 133 h 1274"/>
              <a:gd name="T12" fmla="*/ 1090 w 1276"/>
              <a:gd name="T13" fmla="*/ 186 h 1274"/>
              <a:gd name="T14" fmla="*/ 1143 w 1276"/>
              <a:gd name="T15" fmla="*/ 247 h 1274"/>
              <a:gd name="T16" fmla="*/ 1188 w 1276"/>
              <a:gd name="T17" fmla="*/ 316 h 1274"/>
              <a:gd name="T18" fmla="*/ 1225 w 1276"/>
              <a:gd name="T19" fmla="*/ 388 h 1274"/>
              <a:gd name="T20" fmla="*/ 1253 w 1276"/>
              <a:gd name="T21" fmla="*/ 467 h 1274"/>
              <a:gd name="T22" fmla="*/ 1270 w 1276"/>
              <a:gd name="T23" fmla="*/ 551 h 1274"/>
              <a:gd name="T24" fmla="*/ 1276 w 1276"/>
              <a:gd name="T25" fmla="*/ 638 h 1274"/>
              <a:gd name="T26" fmla="*/ 1270 w 1276"/>
              <a:gd name="T27" fmla="*/ 724 h 1274"/>
              <a:gd name="T28" fmla="*/ 1253 w 1276"/>
              <a:gd name="T29" fmla="*/ 807 h 1274"/>
              <a:gd name="T30" fmla="*/ 1225 w 1276"/>
              <a:gd name="T31" fmla="*/ 885 h 1274"/>
              <a:gd name="T32" fmla="*/ 1188 w 1276"/>
              <a:gd name="T33" fmla="*/ 958 h 1274"/>
              <a:gd name="T34" fmla="*/ 1143 w 1276"/>
              <a:gd name="T35" fmla="*/ 1027 h 1274"/>
              <a:gd name="T36" fmla="*/ 1090 w 1276"/>
              <a:gd name="T37" fmla="*/ 1087 h 1274"/>
              <a:gd name="T38" fmla="*/ 1027 w 1276"/>
              <a:gd name="T39" fmla="*/ 1142 h 1274"/>
              <a:gd name="T40" fmla="*/ 960 w 1276"/>
              <a:gd name="T41" fmla="*/ 1188 h 1274"/>
              <a:gd name="T42" fmla="*/ 885 w 1276"/>
              <a:gd name="T43" fmla="*/ 1225 h 1274"/>
              <a:gd name="T44" fmla="*/ 807 w 1276"/>
              <a:gd name="T45" fmla="*/ 1252 h 1274"/>
              <a:gd name="T46" fmla="*/ 724 w 1276"/>
              <a:gd name="T47" fmla="*/ 1268 h 1274"/>
              <a:gd name="T48" fmla="*/ 638 w 1276"/>
              <a:gd name="T49" fmla="*/ 1274 h 1274"/>
              <a:gd name="T50" fmla="*/ 552 w 1276"/>
              <a:gd name="T51" fmla="*/ 1268 h 1274"/>
              <a:gd name="T52" fmla="*/ 469 w 1276"/>
              <a:gd name="T53" fmla="*/ 1252 h 1274"/>
              <a:gd name="T54" fmla="*/ 391 w 1276"/>
              <a:gd name="T55" fmla="*/ 1225 h 1274"/>
              <a:gd name="T56" fmla="*/ 316 w 1276"/>
              <a:gd name="T57" fmla="*/ 1188 h 1274"/>
              <a:gd name="T58" fmla="*/ 249 w 1276"/>
              <a:gd name="T59" fmla="*/ 1142 h 1274"/>
              <a:gd name="T60" fmla="*/ 186 w 1276"/>
              <a:gd name="T61" fmla="*/ 1087 h 1274"/>
              <a:gd name="T62" fmla="*/ 133 w 1276"/>
              <a:gd name="T63" fmla="*/ 1027 h 1274"/>
              <a:gd name="T64" fmla="*/ 88 w 1276"/>
              <a:gd name="T65" fmla="*/ 958 h 1274"/>
              <a:gd name="T66" fmla="*/ 51 w 1276"/>
              <a:gd name="T67" fmla="*/ 885 h 1274"/>
              <a:gd name="T68" fmla="*/ 23 w 1276"/>
              <a:gd name="T69" fmla="*/ 807 h 1274"/>
              <a:gd name="T70" fmla="*/ 6 w 1276"/>
              <a:gd name="T71" fmla="*/ 724 h 1274"/>
              <a:gd name="T72" fmla="*/ 0 w 1276"/>
              <a:gd name="T73" fmla="*/ 638 h 1274"/>
              <a:gd name="T74" fmla="*/ 6 w 1276"/>
              <a:gd name="T75" fmla="*/ 551 h 1274"/>
              <a:gd name="T76" fmla="*/ 23 w 1276"/>
              <a:gd name="T77" fmla="*/ 467 h 1274"/>
              <a:gd name="T78" fmla="*/ 51 w 1276"/>
              <a:gd name="T79" fmla="*/ 388 h 1274"/>
              <a:gd name="T80" fmla="*/ 88 w 1276"/>
              <a:gd name="T81" fmla="*/ 316 h 1274"/>
              <a:gd name="T82" fmla="*/ 133 w 1276"/>
              <a:gd name="T83" fmla="*/ 247 h 1274"/>
              <a:gd name="T84" fmla="*/ 186 w 1276"/>
              <a:gd name="T85" fmla="*/ 186 h 1274"/>
              <a:gd name="T86" fmla="*/ 249 w 1276"/>
              <a:gd name="T87" fmla="*/ 133 h 1274"/>
              <a:gd name="T88" fmla="*/ 316 w 1276"/>
              <a:gd name="T89" fmla="*/ 86 h 1274"/>
              <a:gd name="T90" fmla="*/ 391 w 1276"/>
              <a:gd name="T91" fmla="*/ 51 h 1274"/>
              <a:gd name="T92" fmla="*/ 469 w 1276"/>
              <a:gd name="T93" fmla="*/ 23 h 1274"/>
              <a:gd name="T94" fmla="*/ 552 w 1276"/>
              <a:gd name="T95" fmla="*/ 6 h 1274"/>
              <a:gd name="T96" fmla="*/ 638 w 1276"/>
              <a:gd name="T97" fmla="*/ 0 h 1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76" h="1274">
                <a:moveTo>
                  <a:pt x="638" y="0"/>
                </a:moveTo>
                <a:lnTo>
                  <a:pt x="724" y="6"/>
                </a:lnTo>
                <a:lnTo>
                  <a:pt x="807" y="23"/>
                </a:lnTo>
                <a:lnTo>
                  <a:pt x="885" y="51"/>
                </a:lnTo>
                <a:lnTo>
                  <a:pt x="960" y="86"/>
                </a:lnTo>
                <a:lnTo>
                  <a:pt x="1027" y="133"/>
                </a:lnTo>
                <a:lnTo>
                  <a:pt x="1090" y="186"/>
                </a:lnTo>
                <a:lnTo>
                  <a:pt x="1143" y="247"/>
                </a:lnTo>
                <a:lnTo>
                  <a:pt x="1188" y="316"/>
                </a:lnTo>
                <a:lnTo>
                  <a:pt x="1225" y="388"/>
                </a:lnTo>
                <a:lnTo>
                  <a:pt x="1253" y="467"/>
                </a:lnTo>
                <a:lnTo>
                  <a:pt x="1270" y="551"/>
                </a:lnTo>
                <a:lnTo>
                  <a:pt x="1276" y="638"/>
                </a:lnTo>
                <a:lnTo>
                  <a:pt x="1270" y="724"/>
                </a:lnTo>
                <a:lnTo>
                  <a:pt x="1253" y="807"/>
                </a:lnTo>
                <a:lnTo>
                  <a:pt x="1225" y="885"/>
                </a:lnTo>
                <a:lnTo>
                  <a:pt x="1188" y="958"/>
                </a:lnTo>
                <a:lnTo>
                  <a:pt x="1143" y="1027"/>
                </a:lnTo>
                <a:lnTo>
                  <a:pt x="1090" y="1087"/>
                </a:lnTo>
                <a:lnTo>
                  <a:pt x="1027" y="1142"/>
                </a:lnTo>
                <a:lnTo>
                  <a:pt x="960" y="1188"/>
                </a:lnTo>
                <a:lnTo>
                  <a:pt x="885" y="1225"/>
                </a:lnTo>
                <a:lnTo>
                  <a:pt x="807" y="1252"/>
                </a:lnTo>
                <a:lnTo>
                  <a:pt x="724" y="1268"/>
                </a:lnTo>
                <a:lnTo>
                  <a:pt x="638" y="1274"/>
                </a:lnTo>
                <a:lnTo>
                  <a:pt x="552" y="1268"/>
                </a:lnTo>
                <a:lnTo>
                  <a:pt x="469" y="1252"/>
                </a:lnTo>
                <a:lnTo>
                  <a:pt x="391" y="1225"/>
                </a:lnTo>
                <a:lnTo>
                  <a:pt x="316" y="1188"/>
                </a:lnTo>
                <a:lnTo>
                  <a:pt x="249" y="1142"/>
                </a:lnTo>
                <a:lnTo>
                  <a:pt x="186" y="1087"/>
                </a:lnTo>
                <a:lnTo>
                  <a:pt x="133" y="1027"/>
                </a:lnTo>
                <a:lnTo>
                  <a:pt x="88" y="958"/>
                </a:lnTo>
                <a:lnTo>
                  <a:pt x="51" y="885"/>
                </a:lnTo>
                <a:lnTo>
                  <a:pt x="23" y="807"/>
                </a:lnTo>
                <a:lnTo>
                  <a:pt x="6" y="724"/>
                </a:lnTo>
                <a:lnTo>
                  <a:pt x="0" y="638"/>
                </a:lnTo>
                <a:lnTo>
                  <a:pt x="6" y="551"/>
                </a:lnTo>
                <a:lnTo>
                  <a:pt x="23" y="467"/>
                </a:lnTo>
                <a:lnTo>
                  <a:pt x="51" y="388"/>
                </a:lnTo>
                <a:lnTo>
                  <a:pt x="88" y="316"/>
                </a:lnTo>
                <a:lnTo>
                  <a:pt x="133" y="247"/>
                </a:lnTo>
                <a:lnTo>
                  <a:pt x="186" y="186"/>
                </a:lnTo>
                <a:lnTo>
                  <a:pt x="249" y="133"/>
                </a:lnTo>
                <a:lnTo>
                  <a:pt x="316" y="86"/>
                </a:lnTo>
                <a:lnTo>
                  <a:pt x="391" y="51"/>
                </a:lnTo>
                <a:lnTo>
                  <a:pt x="469" y="23"/>
                </a:lnTo>
                <a:lnTo>
                  <a:pt x="552" y="6"/>
                </a:lnTo>
                <a:lnTo>
                  <a:pt x="638" y="0"/>
                </a:lnTo>
                <a:close/>
              </a:path>
            </a:pathLst>
          </a:custGeom>
          <a:solidFill>
            <a:schemeClr val="bg1">
              <a:lumMod val="95000"/>
            </a:schemeClr>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en-US" sz="4800" dirty="0"/>
          </a:p>
        </p:txBody>
      </p:sp>
      <p:sp>
        <p:nvSpPr>
          <p:cNvPr id="18" name="Rectangle 855">
            <a:extLst>
              <a:ext uri="{FF2B5EF4-FFF2-40B4-BE49-F238E27FC236}">
                <a16:creationId xmlns:a16="http://schemas.microsoft.com/office/drawing/2014/main" id="{36A4483D-5794-D09D-6DD7-4460BC24F0FD}"/>
              </a:ext>
            </a:extLst>
          </p:cNvPr>
          <p:cNvSpPr>
            <a:spLocks noChangeArrowheads="1"/>
          </p:cNvSpPr>
          <p:nvPr/>
        </p:nvSpPr>
        <p:spPr bwMode="auto">
          <a:xfrm>
            <a:off x="4661442" y="6985080"/>
            <a:ext cx="2881355" cy="1419959"/>
          </a:xfrm>
          <a:prstGeom prst="roundRect">
            <a:avLst/>
          </a:prstGeom>
          <a:solidFill>
            <a:srgbClr val="3E6E28"/>
          </a:solidFill>
          <a:ln w="0">
            <a:noFill/>
            <a:prstDash val="solid"/>
            <a:miter lim="800000"/>
            <a:headEnd/>
            <a:tailEnd/>
          </a:ln>
        </p:spPr>
        <p:txBody>
          <a:bodyPr vert="horz" wrap="square" lIns="182880" tIns="91440" rIns="182880" bIns="91440" numCol="1" anchor="ctr" anchorCtr="0" compatLnSpc="1">
            <a:prstTxWarp prst="textNoShape">
              <a:avLst/>
            </a:prstTxWarp>
          </a:bodyPr>
          <a:lstStyle/>
          <a:p>
            <a:pPr algn="ctr"/>
            <a:r>
              <a:rPr lang="en-US" sz="3000" b="1" dirty="0">
                <a:solidFill>
                  <a:schemeClr val="bg1"/>
                </a:solidFill>
                <a:latin typeface="+mj-lt"/>
              </a:rPr>
              <a:t>CRITERI TRASPARENTI</a:t>
            </a:r>
          </a:p>
        </p:txBody>
      </p:sp>
      <p:sp>
        <p:nvSpPr>
          <p:cNvPr id="21" name="Rectangle 855">
            <a:extLst>
              <a:ext uri="{FF2B5EF4-FFF2-40B4-BE49-F238E27FC236}">
                <a16:creationId xmlns:a16="http://schemas.microsoft.com/office/drawing/2014/main" id="{24D5E53E-AB5D-0E98-9102-503F4C3435E8}"/>
              </a:ext>
            </a:extLst>
          </p:cNvPr>
          <p:cNvSpPr>
            <a:spLocks noChangeArrowheads="1"/>
          </p:cNvSpPr>
          <p:nvPr/>
        </p:nvSpPr>
        <p:spPr bwMode="auto">
          <a:xfrm>
            <a:off x="11331048" y="6985080"/>
            <a:ext cx="2881355" cy="1419959"/>
          </a:xfrm>
          <a:prstGeom prst="roundRect">
            <a:avLst/>
          </a:prstGeom>
          <a:solidFill>
            <a:srgbClr val="FF0000"/>
          </a:solidFill>
          <a:ln w="0">
            <a:solidFill>
              <a:srgbClr val="FF0000"/>
            </a:solidFill>
            <a:prstDash val="solid"/>
            <a:miter lim="800000"/>
            <a:headEnd/>
            <a:tailEnd/>
          </a:ln>
        </p:spPr>
        <p:txBody>
          <a:bodyPr vert="horz" wrap="square" lIns="182880" tIns="91440" rIns="182880" bIns="91440" numCol="1" anchor="ctr" anchorCtr="0" compatLnSpc="1">
            <a:prstTxWarp prst="textNoShape">
              <a:avLst/>
            </a:prstTxWarp>
          </a:bodyPr>
          <a:lstStyle/>
          <a:p>
            <a:pPr algn="ctr"/>
            <a:r>
              <a:rPr lang="en-US" sz="3000" b="1" kern="100" dirty="0">
                <a:solidFill>
                  <a:schemeClr val="bg1"/>
                </a:solidFill>
                <a:latin typeface="+mj-lt"/>
                <a:ea typeface="Aptos" panose="020B0004020202020204" pitchFamily="34" charset="0"/>
                <a:cs typeface="Times New Roman" panose="02020603050405020304" pitchFamily="18" charset="0"/>
              </a:rPr>
              <a:t>CREDIBILITÀ</a:t>
            </a:r>
            <a:endParaRPr lang="en-US" sz="3000" b="1" dirty="0">
              <a:solidFill>
                <a:schemeClr val="bg1"/>
              </a:solidFill>
              <a:latin typeface="+mj-lt"/>
            </a:endParaRPr>
          </a:p>
        </p:txBody>
      </p:sp>
      <p:sp>
        <p:nvSpPr>
          <p:cNvPr id="24" name="Freeform 1114">
            <a:extLst>
              <a:ext uri="{FF2B5EF4-FFF2-40B4-BE49-F238E27FC236}">
                <a16:creationId xmlns:a16="http://schemas.microsoft.com/office/drawing/2014/main" id="{01242DF2-404D-F322-455C-427982ADC85C}"/>
              </a:ext>
            </a:extLst>
          </p:cNvPr>
          <p:cNvSpPr>
            <a:spLocks/>
          </p:cNvSpPr>
          <p:nvPr/>
        </p:nvSpPr>
        <p:spPr bwMode="auto">
          <a:xfrm>
            <a:off x="11470428" y="3543300"/>
            <a:ext cx="2187031" cy="2169838"/>
          </a:xfrm>
          <a:custGeom>
            <a:avLst/>
            <a:gdLst>
              <a:gd name="T0" fmla="*/ 632 w 1263"/>
              <a:gd name="T1" fmla="*/ 0 h 1262"/>
              <a:gd name="T2" fmla="*/ 717 w 1263"/>
              <a:gd name="T3" fmla="*/ 5 h 1262"/>
              <a:gd name="T4" fmla="*/ 799 w 1263"/>
              <a:gd name="T5" fmla="*/ 21 h 1262"/>
              <a:gd name="T6" fmla="*/ 878 w 1263"/>
              <a:gd name="T7" fmla="*/ 49 h 1262"/>
              <a:gd name="T8" fmla="*/ 951 w 1263"/>
              <a:gd name="T9" fmla="*/ 86 h 1262"/>
              <a:gd name="T10" fmla="*/ 1017 w 1263"/>
              <a:gd name="T11" fmla="*/ 131 h 1262"/>
              <a:gd name="T12" fmla="*/ 1078 w 1263"/>
              <a:gd name="T13" fmla="*/ 184 h 1262"/>
              <a:gd name="T14" fmla="*/ 1131 w 1263"/>
              <a:gd name="T15" fmla="*/ 245 h 1262"/>
              <a:gd name="T16" fmla="*/ 1176 w 1263"/>
              <a:gd name="T17" fmla="*/ 312 h 1262"/>
              <a:gd name="T18" fmla="*/ 1214 w 1263"/>
              <a:gd name="T19" fmla="*/ 384 h 1262"/>
              <a:gd name="T20" fmla="*/ 1241 w 1263"/>
              <a:gd name="T21" fmla="*/ 463 h 1262"/>
              <a:gd name="T22" fmla="*/ 1257 w 1263"/>
              <a:gd name="T23" fmla="*/ 545 h 1262"/>
              <a:gd name="T24" fmla="*/ 1263 w 1263"/>
              <a:gd name="T25" fmla="*/ 630 h 1262"/>
              <a:gd name="T26" fmla="*/ 1257 w 1263"/>
              <a:gd name="T27" fmla="*/ 716 h 1262"/>
              <a:gd name="T28" fmla="*/ 1241 w 1263"/>
              <a:gd name="T29" fmla="*/ 799 h 1262"/>
              <a:gd name="T30" fmla="*/ 1214 w 1263"/>
              <a:gd name="T31" fmla="*/ 877 h 1262"/>
              <a:gd name="T32" fmla="*/ 1176 w 1263"/>
              <a:gd name="T33" fmla="*/ 950 h 1262"/>
              <a:gd name="T34" fmla="*/ 1131 w 1263"/>
              <a:gd name="T35" fmla="*/ 1017 h 1262"/>
              <a:gd name="T36" fmla="*/ 1078 w 1263"/>
              <a:gd name="T37" fmla="*/ 1078 h 1262"/>
              <a:gd name="T38" fmla="*/ 1017 w 1263"/>
              <a:gd name="T39" fmla="*/ 1131 h 1262"/>
              <a:gd name="T40" fmla="*/ 951 w 1263"/>
              <a:gd name="T41" fmla="*/ 1176 h 1262"/>
              <a:gd name="T42" fmla="*/ 878 w 1263"/>
              <a:gd name="T43" fmla="*/ 1213 h 1262"/>
              <a:gd name="T44" fmla="*/ 799 w 1263"/>
              <a:gd name="T45" fmla="*/ 1241 h 1262"/>
              <a:gd name="T46" fmla="*/ 717 w 1263"/>
              <a:gd name="T47" fmla="*/ 1256 h 1262"/>
              <a:gd name="T48" fmla="*/ 632 w 1263"/>
              <a:gd name="T49" fmla="*/ 1262 h 1262"/>
              <a:gd name="T50" fmla="*/ 546 w 1263"/>
              <a:gd name="T51" fmla="*/ 1256 h 1262"/>
              <a:gd name="T52" fmla="*/ 464 w 1263"/>
              <a:gd name="T53" fmla="*/ 1241 h 1262"/>
              <a:gd name="T54" fmla="*/ 385 w 1263"/>
              <a:gd name="T55" fmla="*/ 1213 h 1262"/>
              <a:gd name="T56" fmla="*/ 312 w 1263"/>
              <a:gd name="T57" fmla="*/ 1176 h 1262"/>
              <a:gd name="T58" fmla="*/ 246 w 1263"/>
              <a:gd name="T59" fmla="*/ 1131 h 1262"/>
              <a:gd name="T60" fmla="*/ 185 w 1263"/>
              <a:gd name="T61" fmla="*/ 1078 h 1262"/>
              <a:gd name="T62" fmla="*/ 132 w 1263"/>
              <a:gd name="T63" fmla="*/ 1017 h 1262"/>
              <a:gd name="T64" fmla="*/ 87 w 1263"/>
              <a:gd name="T65" fmla="*/ 950 h 1262"/>
              <a:gd name="T66" fmla="*/ 49 w 1263"/>
              <a:gd name="T67" fmla="*/ 877 h 1262"/>
              <a:gd name="T68" fmla="*/ 22 w 1263"/>
              <a:gd name="T69" fmla="*/ 799 h 1262"/>
              <a:gd name="T70" fmla="*/ 6 w 1263"/>
              <a:gd name="T71" fmla="*/ 716 h 1262"/>
              <a:gd name="T72" fmla="*/ 0 w 1263"/>
              <a:gd name="T73" fmla="*/ 630 h 1262"/>
              <a:gd name="T74" fmla="*/ 6 w 1263"/>
              <a:gd name="T75" fmla="*/ 545 h 1262"/>
              <a:gd name="T76" fmla="*/ 22 w 1263"/>
              <a:gd name="T77" fmla="*/ 463 h 1262"/>
              <a:gd name="T78" fmla="*/ 49 w 1263"/>
              <a:gd name="T79" fmla="*/ 384 h 1262"/>
              <a:gd name="T80" fmla="*/ 87 w 1263"/>
              <a:gd name="T81" fmla="*/ 312 h 1262"/>
              <a:gd name="T82" fmla="*/ 132 w 1263"/>
              <a:gd name="T83" fmla="*/ 245 h 1262"/>
              <a:gd name="T84" fmla="*/ 185 w 1263"/>
              <a:gd name="T85" fmla="*/ 184 h 1262"/>
              <a:gd name="T86" fmla="*/ 246 w 1263"/>
              <a:gd name="T87" fmla="*/ 131 h 1262"/>
              <a:gd name="T88" fmla="*/ 312 w 1263"/>
              <a:gd name="T89" fmla="*/ 86 h 1262"/>
              <a:gd name="T90" fmla="*/ 385 w 1263"/>
              <a:gd name="T91" fmla="*/ 49 h 1262"/>
              <a:gd name="T92" fmla="*/ 464 w 1263"/>
              <a:gd name="T93" fmla="*/ 21 h 1262"/>
              <a:gd name="T94" fmla="*/ 546 w 1263"/>
              <a:gd name="T95" fmla="*/ 5 h 1262"/>
              <a:gd name="T96" fmla="*/ 632 w 1263"/>
              <a:gd name="T9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63" h="1262">
                <a:moveTo>
                  <a:pt x="632" y="0"/>
                </a:moveTo>
                <a:lnTo>
                  <a:pt x="717" y="5"/>
                </a:lnTo>
                <a:lnTo>
                  <a:pt x="799" y="21"/>
                </a:lnTo>
                <a:lnTo>
                  <a:pt x="878" y="49"/>
                </a:lnTo>
                <a:lnTo>
                  <a:pt x="951" y="86"/>
                </a:lnTo>
                <a:lnTo>
                  <a:pt x="1017" y="131"/>
                </a:lnTo>
                <a:lnTo>
                  <a:pt x="1078" y="184"/>
                </a:lnTo>
                <a:lnTo>
                  <a:pt x="1131" y="245"/>
                </a:lnTo>
                <a:lnTo>
                  <a:pt x="1176" y="312"/>
                </a:lnTo>
                <a:lnTo>
                  <a:pt x="1214" y="384"/>
                </a:lnTo>
                <a:lnTo>
                  <a:pt x="1241" y="463"/>
                </a:lnTo>
                <a:lnTo>
                  <a:pt x="1257" y="545"/>
                </a:lnTo>
                <a:lnTo>
                  <a:pt x="1263" y="630"/>
                </a:lnTo>
                <a:lnTo>
                  <a:pt x="1257" y="716"/>
                </a:lnTo>
                <a:lnTo>
                  <a:pt x="1241" y="799"/>
                </a:lnTo>
                <a:lnTo>
                  <a:pt x="1214" y="877"/>
                </a:lnTo>
                <a:lnTo>
                  <a:pt x="1176" y="950"/>
                </a:lnTo>
                <a:lnTo>
                  <a:pt x="1131" y="1017"/>
                </a:lnTo>
                <a:lnTo>
                  <a:pt x="1078" y="1078"/>
                </a:lnTo>
                <a:lnTo>
                  <a:pt x="1017" y="1131"/>
                </a:lnTo>
                <a:lnTo>
                  <a:pt x="951" y="1176"/>
                </a:lnTo>
                <a:lnTo>
                  <a:pt x="878" y="1213"/>
                </a:lnTo>
                <a:lnTo>
                  <a:pt x="799" y="1241"/>
                </a:lnTo>
                <a:lnTo>
                  <a:pt x="717" y="1256"/>
                </a:lnTo>
                <a:lnTo>
                  <a:pt x="632" y="1262"/>
                </a:lnTo>
                <a:lnTo>
                  <a:pt x="546" y="1256"/>
                </a:lnTo>
                <a:lnTo>
                  <a:pt x="464" y="1241"/>
                </a:lnTo>
                <a:lnTo>
                  <a:pt x="385" y="1213"/>
                </a:lnTo>
                <a:lnTo>
                  <a:pt x="312" y="1176"/>
                </a:lnTo>
                <a:lnTo>
                  <a:pt x="246" y="1131"/>
                </a:lnTo>
                <a:lnTo>
                  <a:pt x="185" y="1078"/>
                </a:lnTo>
                <a:lnTo>
                  <a:pt x="132" y="1017"/>
                </a:lnTo>
                <a:lnTo>
                  <a:pt x="87" y="950"/>
                </a:lnTo>
                <a:lnTo>
                  <a:pt x="49" y="877"/>
                </a:lnTo>
                <a:lnTo>
                  <a:pt x="22" y="799"/>
                </a:lnTo>
                <a:lnTo>
                  <a:pt x="6" y="716"/>
                </a:lnTo>
                <a:lnTo>
                  <a:pt x="0" y="630"/>
                </a:lnTo>
                <a:lnTo>
                  <a:pt x="6" y="545"/>
                </a:lnTo>
                <a:lnTo>
                  <a:pt x="22" y="463"/>
                </a:lnTo>
                <a:lnTo>
                  <a:pt x="49" y="384"/>
                </a:lnTo>
                <a:lnTo>
                  <a:pt x="87" y="312"/>
                </a:lnTo>
                <a:lnTo>
                  <a:pt x="132" y="245"/>
                </a:lnTo>
                <a:lnTo>
                  <a:pt x="185" y="184"/>
                </a:lnTo>
                <a:lnTo>
                  <a:pt x="246" y="131"/>
                </a:lnTo>
                <a:lnTo>
                  <a:pt x="312" y="86"/>
                </a:lnTo>
                <a:lnTo>
                  <a:pt x="385" y="49"/>
                </a:lnTo>
                <a:lnTo>
                  <a:pt x="464" y="21"/>
                </a:lnTo>
                <a:lnTo>
                  <a:pt x="546" y="5"/>
                </a:lnTo>
                <a:lnTo>
                  <a:pt x="632" y="0"/>
                </a:lnTo>
                <a:close/>
              </a:path>
            </a:pathLst>
          </a:custGeom>
          <a:solidFill>
            <a:srgbClr val="FF0000"/>
          </a:solidFill>
          <a:ln w="0">
            <a:solidFill>
              <a:srgbClr val="FF0000"/>
            </a:solidFill>
            <a:prstDash val="solid"/>
            <a:round/>
            <a:headEnd/>
            <a:tailEnd/>
          </a:ln>
        </p:spPr>
        <p:txBody>
          <a:bodyPr vert="horz" wrap="square" lIns="182880" tIns="91440" rIns="182880" bIns="91440" numCol="1" anchor="t" anchorCtr="0" compatLnSpc="1">
            <a:prstTxWarp prst="textNoShape">
              <a:avLst/>
            </a:prstTxWarp>
          </a:bodyPr>
          <a:lstStyle/>
          <a:p>
            <a:endParaRPr lang="en-US" sz="4800" dirty="0"/>
          </a:p>
        </p:txBody>
      </p:sp>
      <p:sp>
        <p:nvSpPr>
          <p:cNvPr id="25" name="Freeform 1171">
            <a:extLst>
              <a:ext uri="{FF2B5EF4-FFF2-40B4-BE49-F238E27FC236}">
                <a16:creationId xmlns:a16="http://schemas.microsoft.com/office/drawing/2014/main" id="{765E2F2B-1AEB-AFD3-0E00-3CFC95025F69}"/>
              </a:ext>
            </a:extLst>
          </p:cNvPr>
          <p:cNvSpPr>
            <a:spLocks/>
          </p:cNvSpPr>
          <p:nvPr/>
        </p:nvSpPr>
        <p:spPr bwMode="auto">
          <a:xfrm>
            <a:off x="5126777" y="3546884"/>
            <a:ext cx="2190499" cy="2169838"/>
          </a:xfrm>
          <a:custGeom>
            <a:avLst/>
            <a:gdLst>
              <a:gd name="T0" fmla="*/ 633 w 1263"/>
              <a:gd name="T1" fmla="*/ 0 h 1262"/>
              <a:gd name="T2" fmla="*/ 717 w 1263"/>
              <a:gd name="T3" fmla="*/ 5 h 1262"/>
              <a:gd name="T4" fmla="*/ 800 w 1263"/>
              <a:gd name="T5" fmla="*/ 23 h 1262"/>
              <a:gd name="T6" fmla="*/ 878 w 1263"/>
              <a:gd name="T7" fmla="*/ 51 h 1262"/>
              <a:gd name="T8" fmla="*/ 951 w 1263"/>
              <a:gd name="T9" fmla="*/ 86 h 1262"/>
              <a:gd name="T10" fmla="*/ 1018 w 1263"/>
              <a:gd name="T11" fmla="*/ 131 h 1262"/>
              <a:gd name="T12" fmla="*/ 1079 w 1263"/>
              <a:gd name="T13" fmla="*/ 186 h 1262"/>
              <a:gd name="T14" fmla="*/ 1132 w 1263"/>
              <a:gd name="T15" fmla="*/ 245 h 1262"/>
              <a:gd name="T16" fmla="*/ 1177 w 1263"/>
              <a:gd name="T17" fmla="*/ 314 h 1262"/>
              <a:gd name="T18" fmla="*/ 1214 w 1263"/>
              <a:gd name="T19" fmla="*/ 386 h 1262"/>
              <a:gd name="T20" fmla="*/ 1241 w 1263"/>
              <a:gd name="T21" fmla="*/ 463 h 1262"/>
              <a:gd name="T22" fmla="*/ 1257 w 1263"/>
              <a:gd name="T23" fmla="*/ 545 h 1262"/>
              <a:gd name="T24" fmla="*/ 1263 w 1263"/>
              <a:gd name="T25" fmla="*/ 632 h 1262"/>
              <a:gd name="T26" fmla="*/ 1257 w 1263"/>
              <a:gd name="T27" fmla="*/ 718 h 1262"/>
              <a:gd name="T28" fmla="*/ 1241 w 1263"/>
              <a:gd name="T29" fmla="*/ 799 h 1262"/>
              <a:gd name="T30" fmla="*/ 1214 w 1263"/>
              <a:gd name="T31" fmla="*/ 877 h 1262"/>
              <a:gd name="T32" fmla="*/ 1177 w 1263"/>
              <a:gd name="T33" fmla="*/ 950 h 1262"/>
              <a:gd name="T34" fmla="*/ 1132 w 1263"/>
              <a:gd name="T35" fmla="*/ 1017 h 1262"/>
              <a:gd name="T36" fmla="*/ 1079 w 1263"/>
              <a:gd name="T37" fmla="*/ 1078 h 1262"/>
              <a:gd name="T38" fmla="*/ 1018 w 1263"/>
              <a:gd name="T39" fmla="*/ 1131 h 1262"/>
              <a:gd name="T40" fmla="*/ 951 w 1263"/>
              <a:gd name="T41" fmla="*/ 1178 h 1262"/>
              <a:gd name="T42" fmla="*/ 878 w 1263"/>
              <a:gd name="T43" fmla="*/ 1213 h 1262"/>
              <a:gd name="T44" fmla="*/ 800 w 1263"/>
              <a:gd name="T45" fmla="*/ 1241 h 1262"/>
              <a:gd name="T46" fmla="*/ 717 w 1263"/>
              <a:gd name="T47" fmla="*/ 1258 h 1262"/>
              <a:gd name="T48" fmla="*/ 633 w 1263"/>
              <a:gd name="T49" fmla="*/ 1262 h 1262"/>
              <a:gd name="T50" fmla="*/ 546 w 1263"/>
              <a:gd name="T51" fmla="*/ 1258 h 1262"/>
              <a:gd name="T52" fmla="*/ 464 w 1263"/>
              <a:gd name="T53" fmla="*/ 1241 h 1262"/>
              <a:gd name="T54" fmla="*/ 387 w 1263"/>
              <a:gd name="T55" fmla="*/ 1213 h 1262"/>
              <a:gd name="T56" fmla="*/ 313 w 1263"/>
              <a:gd name="T57" fmla="*/ 1178 h 1262"/>
              <a:gd name="T58" fmla="*/ 246 w 1263"/>
              <a:gd name="T59" fmla="*/ 1131 h 1262"/>
              <a:gd name="T60" fmla="*/ 185 w 1263"/>
              <a:gd name="T61" fmla="*/ 1078 h 1262"/>
              <a:gd name="T62" fmla="*/ 132 w 1263"/>
              <a:gd name="T63" fmla="*/ 1017 h 1262"/>
              <a:gd name="T64" fmla="*/ 87 w 1263"/>
              <a:gd name="T65" fmla="*/ 950 h 1262"/>
              <a:gd name="T66" fmla="*/ 52 w 1263"/>
              <a:gd name="T67" fmla="*/ 877 h 1262"/>
              <a:gd name="T68" fmla="*/ 24 w 1263"/>
              <a:gd name="T69" fmla="*/ 799 h 1262"/>
              <a:gd name="T70" fmla="*/ 6 w 1263"/>
              <a:gd name="T71" fmla="*/ 718 h 1262"/>
              <a:gd name="T72" fmla="*/ 0 w 1263"/>
              <a:gd name="T73" fmla="*/ 632 h 1262"/>
              <a:gd name="T74" fmla="*/ 6 w 1263"/>
              <a:gd name="T75" fmla="*/ 545 h 1262"/>
              <a:gd name="T76" fmla="*/ 24 w 1263"/>
              <a:gd name="T77" fmla="*/ 463 h 1262"/>
              <a:gd name="T78" fmla="*/ 52 w 1263"/>
              <a:gd name="T79" fmla="*/ 386 h 1262"/>
              <a:gd name="T80" fmla="*/ 87 w 1263"/>
              <a:gd name="T81" fmla="*/ 314 h 1262"/>
              <a:gd name="T82" fmla="*/ 132 w 1263"/>
              <a:gd name="T83" fmla="*/ 245 h 1262"/>
              <a:gd name="T84" fmla="*/ 185 w 1263"/>
              <a:gd name="T85" fmla="*/ 186 h 1262"/>
              <a:gd name="T86" fmla="*/ 246 w 1263"/>
              <a:gd name="T87" fmla="*/ 131 h 1262"/>
              <a:gd name="T88" fmla="*/ 313 w 1263"/>
              <a:gd name="T89" fmla="*/ 86 h 1262"/>
              <a:gd name="T90" fmla="*/ 387 w 1263"/>
              <a:gd name="T91" fmla="*/ 51 h 1262"/>
              <a:gd name="T92" fmla="*/ 464 w 1263"/>
              <a:gd name="T93" fmla="*/ 23 h 1262"/>
              <a:gd name="T94" fmla="*/ 546 w 1263"/>
              <a:gd name="T95" fmla="*/ 5 h 1262"/>
              <a:gd name="T96" fmla="*/ 633 w 1263"/>
              <a:gd name="T97" fmla="*/ 0 h 12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63" h="1262">
                <a:moveTo>
                  <a:pt x="633" y="0"/>
                </a:moveTo>
                <a:lnTo>
                  <a:pt x="717" y="5"/>
                </a:lnTo>
                <a:lnTo>
                  <a:pt x="800" y="23"/>
                </a:lnTo>
                <a:lnTo>
                  <a:pt x="878" y="51"/>
                </a:lnTo>
                <a:lnTo>
                  <a:pt x="951" y="86"/>
                </a:lnTo>
                <a:lnTo>
                  <a:pt x="1018" y="131"/>
                </a:lnTo>
                <a:lnTo>
                  <a:pt x="1079" y="186"/>
                </a:lnTo>
                <a:lnTo>
                  <a:pt x="1132" y="245"/>
                </a:lnTo>
                <a:lnTo>
                  <a:pt x="1177" y="314"/>
                </a:lnTo>
                <a:lnTo>
                  <a:pt x="1214" y="386"/>
                </a:lnTo>
                <a:lnTo>
                  <a:pt x="1241" y="463"/>
                </a:lnTo>
                <a:lnTo>
                  <a:pt x="1257" y="545"/>
                </a:lnTo>
                <a:lnTo>
                  <a:pt x="1263" y="632"/>
                </a:lnTo>
                <a:lnTo>
                  <a:pt x="1257" y="718"/>
                </a:lnTo>
                <a:lnTo>
                  <a:pt x="1241" y="799"/>
                </a:lnTo>
                <a:lnTo>
                  <a:pt x="1214" y="877"/>
                </a:lnTo>
                <a:lnTo>
                  <a:pt x="1177" y="950"/>
                </a:lnTo>
                <a:lnTo>
                  <a:pt x="1132" y="1017"/>
                </a:lnTo>
                <a:lnTo>
                  <a:pt x="1079" y="1078"/>
                </a:lnTo>
                <a:lnTo>
                  <a:pt x="1018" y="1131"/>
                </a:lnTo>
                <a:lnTo>
                  <a:pt x="951" y="1178"/>
                </a:lnTo>
                <a:lnTo>
                  <a:pt x="878" y="1213"/>
                </a:lnTo>
                <a:lnTo>
                  <a:pt x="800" y="1241"/>
                </a:lnTo>
                <a:lnTo>
                  <a:pt x="717" y="1258"/>
                </a:lnTo>
                <a:lnTo>
                  <a:pt x="633" y="1262"/>
                </a:lnTo>
                <a:lnTo>
                  <a:pt x="546" y="1258"/>
                </a:lnTo>
                <a:lnTo>
                  <a:pt x="464" y="1241"/>
                </a:lnTo>
                <a:lnTo>
                  <a:pt x="387" y="1213"/>
                </a:lnTo>
                <a:lnTo>
                  <a:pt x="313" y="1178"/>
                </a:lnTo>
                <a:lnTo>
                  <a:pt x="246" y="1131"/>
                </a:lnTo>
                <a:lnTo>
                  <a:pt x="185" y="1078"/>
                </a:lnTo>
                <a:lnTo>
                  <a:pt x="132" y="1017"/>
                </a:lnTo>
                <a:lnTo>
                  <a:pt x="87" y="950"/>
                </a:lnTo>
                <a:lnTo>
                  <a:pt x="52" y="877"/>
                </a:lnTo>
                <a:lnTo>
                  <a:pt x="24" y="799"/>
                </a:lnTo>
                <a:lnTo>
                  <a:pt x="6" y="718"/>
                </a:lnTo>
                <a:lnTo>
                  <a:pt x="0" y="632"/>
                </a:lnTo>
                <a:lnTo>
                  <a:pt x="6" y="545"/>
                </a:lnTo>
                <a:lnTo>
                  <a:pt x="24" y="463"/>
                </a:lnTo>
                <a:lnTo>
                  <a:pt x="52" y="386"/>
                </a:lnTo>
                <a:lnTo>
                  <a:pt x="87" y="314"/>
                </a:lnTo>
                <a:lnTo>
                  <a:pt x="132" y="245"/>
                </a:lnTo>
                <a:lnTo>
                  <a:pt x="185" y="186"/>
                </a:lnTo>
                <a:lnTo>
                  <a:pt x="246" y="131"/>
                </a:lnTo>
                <a:lnTo>
                  <a:pt x="313" y="86"/>
                </a:lnTo>
                <a:lnTo>
                  <a:pt x="387" y="51"/>
                </a:lnTo>
                <a:lnTo>
                  <a:pt x="464" y="23"/>
                </a:lnTo>
                <a:lnTo>
                  <a:pt x="546" y="5"/>
                </a:lnTo>
                <a:lnTo>
                  <a:pt x="633" y="0"/>
                </a:lnTo>
                <a:close/>
              </a:path>
            </a:pathLst>
          </a:custGeom>
          <a:solidFill>
            <a:srgbClr val="3E6E28"/>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en-US" sz="4800"/>
          </a:p>
        </p:txBody>
      </p:sp>
      <p:sp>
        <p:nvSpPr>
          <p:cNvPr id="26" name="Freeform 1205">
            <a:extLst>
              <a:ext uri="{FF2B5EF4-FFF2-40B4-BE49-F238E27FC236}">
                <a16:creationId xmlns:a16="http://schemas.microsoft.com/office/drawing/2014/main" id="{3FE4BF4A-7945-2F26-6470-474D762251CF}"/>
              </a:ext>
            </a:extLst>
          </p:cNvPr>
          <p:cNvSpPr>
            <a:spLocks/>
          </p:cNvSpPr>
          <p:nvPr/>
        </p:nvSpPr>
        <p:spPr bwMode="auto">
          <a:xfrm>
            <a:off x="8153400" y="3543300"/>
            <a:ext cx="2499667" cy="2183728"/>
          </a:xfrm>
          <a:custGeom>
            <a:avLst/>
            <a:gdLst>
              <a:gd name="T0" fmla="*/ 638 w 1276"/>
              <a:gd name="T1" fmla="*/ 0 h 1274"/>
              <a:gd name="T2" fmla="*/ 724 w 1276"/>
              <a:gd name="T3" fmla="*/ 6 h 1274"/>
              <a:gd name="T4" fmla="*/ 807 w 1276"/>
              <a:gd name="T5" fmla="*/ 23 h 1274"/>
              <a:gd name="T6" fmla="*/ 885 w 1276"/>
              <a:gd name="T7" fmla="*/ 51 h 1274"/>
              <a:gd name="T8" fmla="*/ 960 w 1276"/>
              <a:gd name="T9" fmla="*/ 86 h 1274"/>
              <a:gd name="T10" fmla="*/ 1027 w 1276"/>
              <a:gd name="T11" fmla="*/ 133 h 1274"/>
              <a:gd name="T12" fmla="*/ 1090 w 1276"/>
              <a:gd name="T13" fmla="*/ 186 h 1274"/>
              <a:gd name="T14" fmla="*/ 1143 w 1276"/>
              <a:gd name="T15" fmla="*/ 247 h 1274"/>
              <a:gd name="T16" fmla="*/ 1188 w 1276"/>
              <a:gd name="T17" fmla="*/ 316 h 1274"/>
              <a:gd name="T18" fmla="*/ 1225 w 1276"/>
              <a:gd name="T19" fmla="*/ 388 h 1274"/>
              <a:gd name="T20" fmla="*/ 1253 w 1276"/>
              <a:gd name="T21" fmla="*/ 467 h 1274"/>
              <a:gd name="T22" fmla="*/ 1270 w 1276"/>
              <a:gd name="T23" fmla="*/ 551 h 1274"/>
              <a:gd name="T24" fmla="*/ 1276 w 1276"/>
              <a:gd name="T25" fmla="*/ 638 h 1274"/>
              <a:gd name="T26" fmla="*/ 1270 w 1276"/>
              <a:gd name="T27" fmla="*/ 724 h 1274"/>
              <a:gd name="T28" fmla="*/ 1253 w 1276"/>
              <a:gd name="T29" fmla="*/ 807 h 1274"/>
              <a:gd name="T30" fmla="*/ 1225 w 1276"/>
              <a:gd name="T31" fmla="*/ 885 h 1274"/>
              <a:gd name="T32" fmla="*/ 1188 w 1276"/>
              <a:gd name="T33" fmla="*/ 958 h 1274"/>
              <a:gd name="T34" fmla="*/ 1143 w 1276"/>
              <a:gd name="T35" fmla="*/ 1027 h 1274"/>
              <a:gd name="T36" fmla="*/ 1090 w 1276"/>
              <a:gd name="T37" fmla="*/ 1087 h 1274"/>
              <a:gd name="T38" fmla="*/ 1027 w 1276"/>
              <a:gd name="T39" fmla="*/ 1142 h 1274"/>
              <a:gd name="T40" fmla="*/ 960 w 1276"/>
              <a:gd name="T41" fmla="*/ 1188 h 1274"/>
              <a:gd name="T42" fmla="*/ 885 w 1276"/>
              <a:gd name="T43" fmla="*/ 1225 h 1274"/>
              <a:gd name="T44" fmla="*/ 807 w 1276"/>
              <a:gd name="T45" fmla="*/ 1252 h 1274"/>
              <a:gd name="T46" fmla="*/ 724 w 1276"/>
              <a:gd name="T47" fmla="*/ 1268 h 1274"/>
              <a:gd name="T48" fmla="*/ 638 w 1276"/>
              <a:gd name="T49" fmla="*/ 1274 h 1274"/>
              <a:gd name="T50" fmla="*/ 552 w 1276"/>
              <a:gd name="T51" fmla="*/ 1268 h 1274"/>
              <a:gd name="T52" fmla="*/ 469 w 1276"/>
              <a:gd name="T53" fmla="*/ 1252 h 1274"/>
              <a:gd name="T54" fmla="*/ 391 w 1276"/>
              <a:gd name="T55" fmla="*/ 1225 h 1274"/>
              <a:gd name="T56" fmla="*/ 316 w 1276"/>
              <a:gd name="T57" fmla="*/ 1188 h 1274"/>
              <a:gd name="T58" fmla="*/ 249 w 1276"/>
              <a:gd name="T59" fmla="*/ 1142 h 1274"/>
              <a:gd name="T60" fmla="*/ 186 w 1276"/>
              <a:gd name="T61" fmla="*/ 1087 h 1274"/>
              <a:gd name="T62" fmla="*/ 133 w 1276"/>
              <a:gd name="T63" fmla="*/ 1027 h 1274"/>
              <a:gd name="T64" fmla="*/ 88 w 1276"/>
              <a:gd name="T65" fmla="*/ 958 h 1274"/>
              <a:gd name="T66" fmla="*/ 51 w 1276"/>
              <a:gd name="T67" fmla="*/ 885 h 1274"/>
              <a:gd name="T68" fmla="*/ 23 w 1276"/>
              <a:gd name="T69" fmla="*/ 807 h 1274"/>
              <a:gd name="T70" fmla="*/ 6 w 1276"/>
              <a:gd name="T71" fmla="*/ 724 h 1274"/>
              <a:gd name="T72" fmla="*/ 0 w 1276"/>
              <a:gd name="T73" fmla="*/ 638 h 1274"/>
              <a:gd name="T74" fmla="*/ 6 w 1276"/>
              <a:gd name="T75" fmla="*/ 551 h 1274"/>
              <a:gd name="T76" fmla="*/ 23 w 1276"/>
              <a:gd name="T77" fmla="*/ 467 h 1274"/>
              <a:gd name="T78" fmla="*/ 51 w 1276"/>
              <a:gd name="T79" fmla="*/ 388 h 1274"/>
              <a:gd name="T80" fmla="*/ 88 w 1276"/>
              <a:gd name="T81" fmla="*/ 316 h 1274"/>
              <a:gd name="T82" fmla="*/ 133 w 1276"/>
              <a:gd name="T83" fmla="*/ 247 h 1274"/>
              <a:gd name="T84" fmla="*/ 186 w 1276"/>
              <a:gd name="T85" fmla="*/ 186 h 1274"/>
              <a:gd name="T86" fmla="*/ 249 w 1276"/>
              <a:gd name="T87" fmla="*/ 133 h 1274"/>
              <a:gd name="T88" fmla="*/ 316 w 1276"/>
              <a:gd name="T89" fmla="*/ 86 h 1274"/>
              <a:gd name="T90" fmla="*/ 391 w 1276"/>
              <a:gd name="T91" fmla="*/ 51 h 1274"/>
              <a:gd name="T92" fmla="*/ 469 w 1276"/>
              <a:gd name="T93" fmla="*/ 23 h 1274"/>
              <a:gd name="T94" fmla="*/ 552 w 1276"/>
              <a:gd name="T95" fmla="*/ 6 h 1274"/>
              <a:gd name="T96" fmla="*/ 638 w 1276"/>
              <a:gd name="T97" fmla="*/ 0 h 1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276" h="1274">
                <a:moveTo>
                  <a:pt x="638" y="0"/>
                </a:moveTo>
                <a:lnTo>
                  <a:pt x="724" y="6"/>
                </a:lnTo>
                <a:lnTo>
                  <a:pt x="807" y="23"/>
                </a:lnTo>
                <a:lnTo>
                  <a:pt x="885" y="51"/>
                </a:lnTo>
                <a:lnTo>
                  <a:pt x="960" y="86"/>
                </a:lnTo>
                <a:lnTo>
                  <a:pt x="1027" y="133"/>
                </a:lnTo>
                <a:lnTo>
                  <a:pt x="1090" y="186"/>
                </a:lnTo>
                <a:lnTo>
                  <a:pt x="1143" y="247"/>
                </a:lnTo>
                <a:lnTo>
                  <a:pt x="1188" y="316"/>
                </a:lnTo>
                <a:lnTo>
                  <a:pt x="1225" y="388"/>
                </a:lnTo>
                <a:lnTo>
                  <a:pt x="1253" y="467"/>
                </a:lnTo>
                <a:lnTo>
                  <a:pt x="1270" y="551"/>
                </a:lnTo>
                <a:lnTo>
                  <a:pt x="1276" y="638"/>
                </a:lnTo>
                <a:lnTo>
                  <a:pt x="1270" y="724"/>
                </a:lnTo>
                <a:lnTo>
                  <a:pt x="1253" y="807"/>
                </a:lnTo>
                <a:lnTo>
                  <a:pt x="1225" y="885"/>
                </a:lnTo>
                <a:lnTo>
                  <a:pt x="1188" y="958"/>
                </a:lnTo>
                <a:lnTo>
                  <a:pt x="1143" y="1027"/>
                </a:lnTo>
                <a:lnTo>
                  <a:pt x="1090" y="1087"/>
                </a:lnTo>
                <a:lnTo>
                  <a:pt x="1027" y="1142"/>
                </a:lnTo>
                <a:lnTo>
                  <a:pt x="960" y="1188"/>
                </a:lnTo>
                <a:lnTo>
                  <a:pt x="885" y="1225"/>
                </a:lnTo>
                <a:lnTo>
                  <a:pt x="807" y="1252"/>
                </a:lnTo>
                <a:lnTo>
                  <a:pt x="724" y="1268"/>
                </a:lnTo>
                <a:lnTo>
                  <a:pt x="638" y="1274"/>
                </a:lnTo>
                <a:lnTo>
                  <a:pt x="552" y="1268"/>
                </a:lnTo>
                <a:lnTo>
                  <a:pt x="469" y="1252"/>
                </a:lnTo>
                <a:lnTo>
                  <a:pt x="391" y="1225"/>
                </a:lnTo>
                <a:lnTo>
                  <a:pt x="316" y="1188"/>
                </a:lnTo>
                <a:lnTo>
                  <a:pt x="249" y="1142"/>
                </a:lnTo>
                <a:lnTo>
                  <a:pt x="186" y="1087"/>
                </a:lnTo>
                <a:lnTo>
                  <a:pt x="133" y="1027"/>
                </a:lnTo>
                <a:lnTo>
                  <a:pt x="88" y="958"/>
                </a:lnTo>
                <a:lnTo>
                  <a:pt x="51" y="885"/>
                </a:lnTo>
                <a:lnTo>
                  <a:pt x="23" y="807"/>
                </a:lnTo>
                <a:lnTo>
                  <a:pt x="6" y="724"/>
                </a:lnTo>
                <a:lnTo>
                  <a:pt x="0" y="638"/>
                </a:lnTo>
                <a:lnTo>
                  <a:pt x="6" y="551"/>
                </a:lnTo>
                <a:lnTo>
                  <a:pt x="23" y="467"/>
                </a:lnTo>
                <a:lnTo>
                  <a:pt x="51" y="388"/>
                </a:lnTo>
                <a:lnTo>
                  <a:pt x="88" y="316"/>
                </a:lnTo>
                <a:lnTo>
                  <a:pt x="133" y="247"/>
                </a:lnTo>
                <a:lnTo>
                  <a:pt x="186" y="186"/>
                </a:lnTo>
                <a:lnTo>
                  <a:pt x="249" y="133"/>
                </a:lnTo>
                <a:lnTo>
                  <a:pt x="316" y="86"/>
                </a:lnTo>
                <a:lnTo>
                  <a:pt x="391" y="51"/>
                </a:lnTo>
                <a:lnTo>
                  <a:pt x="469" y="23"/>
                </a:lnTo>
                <a:lnTo>
                  <a:pt x="552" y="6"/>
                </a:lnTo>
                <a:lnTo>
                  <a:pt x="638" y="0"/>
                </a:lnTo>
                <a:close/>
              </a:path>
            </a:pathLst>
          </a:custGeom>
          <a:solidFill>
            <a:srgbClr val="04A6C2"/>
          </a:solidFill>
          <a:ln w="0">
            <a:noFill/>
            <a:prstDash val="solid"/>
            <a:round/>
            <a:headEnd/>
            <a:tailEnd/>
          </a:ln>
        </p:spPr>
        <p:txBody>
          <a:bodyPr vert="horz" wrap="square" lIns="182880" tIns="91440" rIns="182880" bIns="91440" numCol="1" anchor="t" anchorCtr="0" compatLnSpc="1">
            <a:prstTxWarp prst="textNoShape">
              <a:avLst/>
            </a:prstTxWarp>
          </a:bodyPr>
          <a:lstStyle/>
          <a:p>
            <a:endParaRPr lang="en-US" sz="4800" dirty="0"/>
          </a:p>
        </p:txBody>
      </p:sp>
      <p:sp>
        <p:nvSpPr>
          <p:cNvPr id="20" name="Rectangle 855">
            <a:extLst>
              <a:ext uri="{FF2B5EF4-FFF2-40B4-BE49-F238E27FC236}">
                <a16:creationId xmlns:a16="http://schemas.microsoft.com/office/drawing/2014/main" id="{08FD713C-10F5-84F8-6CA4-136F619F033C}"/>
              </a:ext>
            </a:extLst>
          </p:cNvPr>
          <p:cNvSpPr>
            <a:spLocks noChangeArrowheads="1"/>
          </p:cNvSpPr>
          <p:nvPr/>
        </p:nvSpPr>
        <p:spPr bwMode="auto">
          <a:xfrm>
            <a:off x="8329034" y="3906098"/>
            <a:ext cx="2165190" cy="1419959"/>
          </a:xfrm>
          <a:prstGeom prst="roundRect">
            <a:avLst/>
          </a:prstGeom>
          <a:solidFill>
            <a:srgbClr val="04A6C2"/>
          </a:solidFill>
          <a:ln w="0">
            <a:noFill/>
            <a:prstDash val="solid"/>
            <a:miter lim="800000"/>
            <a:headEnd/>
            <a:tailEnd/>
          </a:ln>
        </p:spPr>
        <p:txBody>
          <a:bodyPr vert="horz" wrap="square" lIns="182880" tIns="91440" rIns="182880" bIns="91440" numCol="1" anchor="ctr" anchorCtr="0" compatLnSpc="1">
            <a:prstTxWarp prst="textNoShape">
              <a:avLst/>
            </a:prstTxWarp>
          </a:bodyPr>
          <a:lstStyle/>
          <a:p>
            <a:pPr algn="ctr"/>
            <a:r>
              <a:rPr lang="en-US" sz="3000" b="1" kern="100" dirty="0">
                <a:solidFill>
                  <a:schemeClr val="bg1"/>
                </a:solidFill>
                <a:latin typeface="+mj-lt"/>
                <a:ea typeface="Aptos" panose="020B0004020202020204" pitchFamily="34" charset="0"/>
                <a:cs typeface="Times New Roman" panose="02020603050405020304" pitchFamily="18" charset="0"/>
              </a:rPr>
              <a:t>SETTORE ARTISTICO</a:t>
            </a:r>
            <a:endParaRPr lang="en-US" sz="3000" b="1" dirty="0">
              <a:solidFill>
                <a:schemeClr val="bg1"/>
              </a:solidFill>
              <a:latin typeface="+mj-lt"/>
            </a:endParaRPr>
          </a:p>
        </p:txBody>
      </p:sp>
    </p:spTree>
    <p:extLst>
      <p:ext uri="{BB962C8B-B14F-4D97-AF65-F5344CB8AC3E}">
        <p14:creationId xmlns:p14="http://schemas.microsoft.com/office/powerpoint/2010/main" val="1087658068"/>
      </p:ext>
    </p:extLst>
  </p:cSld>
  <p:clrMapOvr>
    <a:masterClrMapping/>
  </p:clrMapOvr>
</p:sld>
</file>

<file path=ppt/slides/slide3.xml><?xml version="1.0" encoding="utf-8"?>
<p:sld xmlns:asvg="http://schemas.microsoft.com/office/drawing/2016/SVG/main"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4" name="TextBox 3">
            <a:extLst>
              <a:ext uri="{FF2B5EF4-FFF2-40B4-BE49-F238E27FC236}">
                <a16:creationId xmlns:a16="http://schemas.microsoft.com/office/drawing/2014/main" id="{59E408F9-D7E9-77F8-825C-58B64C17D650}"/>
              </a:ext>
            </a:extLst>
          </p:cNvPr>
          <p:cNvSpPr txBox="1"/>
          <p:nvPr/>
        </p:nvSpPr>
        <p:spPr>
          <a:xfrm>
            <a:off x="2209800" y="5384766"/>
            <a:ext cx="11811000" cy="2740366"/>
          </a:xfrm>
          <a:prstGeom prst="rect">
            <a:avLst/>
          </a:prstGeom>
          <a:noFill/>
        </p:spPr>
        <p:txBody>
          <a:bodyPr wrap="square">
            <a:spAutoFit/>
          </a:bodyPr>
          <a:lstStyle/>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US" sz="3500" dirty="0">
                <a:effectLst/>
                <a:latin typeface="+mj-lt"/>
                <a:ea typeface="Arial" panose="020B0604020202020204" pitchFamily="34" charset="0"/>
              </a:rPr>
              <a:t>Conoscenze: contesti, metodologie</a:t>
            </a: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US" sz="3500" dirty="0">
                <a:effectLst/>
                <a:latin typeface="+mj-lt"/>
                <a:ea typeface="Arial" panose="020B0604020202020204" pitchFamily="34" charset="0"/>
              </a:rPr>
              <a:t>Abilità: orientarsi e combinare le pratiche</a:t>
            </a: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US" sz="3500" dirty="0">
                <a:effectLst/>
                <a:latin typeface="+mj-lt"/>
                <a:ea typeface="Arial" panose="020B0604020202020204" pitchFamily="34" charset="0"/>
              </a:rPr>
              <a:t>Competenze: autonomia nella formazione</a:t>
            </a:r>
          </a:p>
        </p:txBody>
      </p:sp>
      <p:sp>
        <p:nvSpPr>
          <p:cNvPr id="5" name="TextBox 4">
            <a:extLst>
              <a:ext uri="{FF2B5EF4-FFF2-40B4-BE49-F238E27FC236}">
                <a16:creationId xmlns:a16="http://schemas.microsoft.com/office/drawing/2014/main" id="{13369D47-F118-BBD2-940B-DBC80CA88DC3}"/>
              </a:ext>
            </a:extLst>
          </p:cNvPr>
          <p:cNvSpPr txBox="1"/>
          <p:nvPr/>
        </p:nvSpPr>
        <p:spPr>
          <a:xfrm>
            <a:off x="2133600" y="4000500"/>
            <a:ext cx="14401800" cy="861774"/>
          </a:xfrm>
          <a:prstGeom prst="rect">
            <a:avLst/>
          </a:prstGeom>
          <a:noFill/>
        </p:spPr>
        <p:txBody>
          <a:bodyPr wrap="square">
            <a:spAutoFit/>
          </a:bodyPr>
          <a:lstStyle/>
          <a:p>
            <a:pPr lvl="0"/>
            <a:r>
              <a:rPr lang="en-US" sz="5000" b="1" dirty="0"/>
              <a:t>Risultati dell'apprendimento</a:t>
            </a:r>
            <a:endParaRPr lang="el-GR" sz="5000" b="1" dirty="0"/>
          </a:p>
        </p:txBody>
      </p:sp>
    </p:spTree>
  </p:cSld>
  <p:clrMapOvr>
    <a:masterClrMapping/>
  </p:clrMapOvr>
</p:sld>
</file>

<file path=ppt/slides/slide30.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8DD594-5646-9428-94E1-3EDA595B0868}"/>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9EBB975-4991-E810-414D-B03593CAA9A1}"/>
              </a:ext>
            </a:extLst>
          </p:cNvPr>
          <p:cNvSpPr txBox="1"/>
          <p:nvPr/>
        </p:nvSpPr>
        <p:spPr>
          <a:xfrm>
            <a:off x="695739" y="4838700"/>
            <a:ext cx="14706600" cy="1015663"/>
          </a:xfrm>
          <a:prstGeom prst="rect">
            <a:avLst/>
          </a:prstGeom>
          <a:noFill/>
        </p:spPr>
        <p:txBody>
          <a:bodyPr wrap="square">
            <a:spAutoFit/>
          </a:bodyPr>
          <a:lstStyle/>
          <a:p>
            <a:r>
              <a:rPr lang="en-US" sz="6000" b="1" i="1" dirty="0">
                <a:solidFill>
                  <a:srgbClr val="FF0000"/>
                </a:solidFill>
                <a:effectLst/>
                <a:latin typeface="Calibri" panose="020F0502020204030204" pitchFamily="34" charset="0"/>
                <a:ea typeface="Times New Roman" panose="02020603050405020304" pitchFamily="18" charset="0"/>
              </a:rPr>
              <a:t>Quali metodi sono facili/difficili per me?</a:t>
            </a:r>
            <a:endParaRPr lang="el-GR" sz="6000" b="1" dirty="0">
              <a:solidFill>
                <a:srgbClr val="FF0000"/>
              </a:solidFill>
            </a:endParaRPr>
          </a:p>
        </p:txBody>
      </p:sp>
      <p:pic>
        <p:nvPicPr>
          <p:cNvPr id="6" name="Γραφικό 5">
            <a:extLst>
              <a:ext uri="{FF2B5EF4-FFF2-40B4-BE49-F238E27FC236}">
                <a16:creationId xmlns:a16="http://schemas.microsoft.com/office/drawing/2014/main" id="{A9785FC5-199C-59FB-AE95-9A4CA8A48738}"/>
              </a:ext>
            </a:extLst>
          </p:cNvPr>
          <p:cNvPicPr>
            <a:picLocks/>
          </p:cNvPicPr>
          <p:nvPr/>
        </p:nvPicPr>
        <p:blipFill>
          <a:blip r:embed="rId2">
            <a:extLst>
              <a:ext uri="{96DAC541-7B7A-43D3-8B79-37D633B846F1}">
                <asvg:svgBlip xmlns:asvg="http://schemas.microsoft.com/office/drawing/2016/SVG/main" r:embed="rId3"/>
              </a:ext>
            </a:extLst>
          </a:blip>
          <a:stretch>
            <a:fillRect/>
          </a:stretch>
        </p:blipFill>
        <p:spPr>
          <a:xfrm>
            <a:off x="12496800" y="190500"/>
            <a:ext cx="5105400" cy="4953000"/>
          </a:xfrm>
          <a:prstGeom prst="rect">
            <a:avLst/>
          </a:prstGeom>
        </p:spPr>
      </p:pic>
      <p:sp>
        <p:nvSpPr>
          <p:cNvPr id="3" name="CasellaDiTesto 2">
            <a:extLst>
              <a:ext uri="{FF2B5EF4-FFF2-40B4-BE49-F238E27FC236}">
                <a16:creationId xmlns:a16="http://schemas.microsoft.com/office/drawing/2014/main" id="{7CE7209B-3B74-95A5-07BF-9051538887C2}"/>
              </a:ext>
            </a:extLst>
          </p:cNvPr>
          <p:cNvSpPr txBox="1"/>
          <p:nvPr/>
        </p:nvSpPr>
        <p:spPr>
          <a:xfrm>
            <a:off x="3962400" y="1485900"/>
            <a:ext cx="9144000" cy="1191801"/>
          </a:xfrm>
          <a:prstGeom prst="rect">
            <a:avLst/>
          </a:prstGeom>
          <a:noFill/>
        </p:spPr>
        <p:txBody>
          <a:bodyPr wrap="square">
            <a:spAutoFit/>
          </a:bodyPr>
          <a:lstStyle/>
          <a:p>
            <a:pPr>
              <a:lnSpc>
                <a:spcPct val="115000"/>
              </a:lnSpc>
              <a:spcBef>
                <a:spcPts val="2400"/>
              </a:spcBef>
            </a:pPr>
            <a:r>
              <a:rPr lang="en-US" sz="6600" b="1" kern="0" dirty="0">
                <a:solidFill>
                  <a:srgbClr val="365F91"/>
                </a:solidFill>
                <a:effectLst/>
                <a:latin typeface="Calibri" panose="020F0502020204030204" pitchFamily="34" charset="0"/>
                <a:ea typeface="MS Gothic" panose="020B0609070205080204" pitchFamily="49" charset="-128"/>
                <a:cs typeface="Times New Roman" panose="02020603050405020304" pitchFamily="18" charset="0"/>
              </a:rPr>
              <a:t>Domande di riflessione</a:t>
            </a:r>
            <a:endParaRPr lang="it-IT" sz="6600" b="1" kern="0" dirty="0">
              <a:solidFill>
                <a:srgbClr val="365F91"/>
              </a:solidFill>
              <a:effectLst/>
              <a:latin typeface="Calibri" panose="020F0502020204030204" pitchFamily="34" charset="0"/>
              <a:ea typeface="MS Gothic" panose="020B0609070205080204" pitchFamily="49" charset="-128"/>
              <a:cs typeface="Times New Roman" panose="02020603050405020304" pitchFamily="18" charset="0"/>
            </a:endParaRPr>
          </a:p>
        </p:txBody>
      </p:sp>
    </p:spTree>
    <p:extLst>
      <p:ext uri="{BB962C8B-B14F-4D97-AF65-F5344CB8AC3E}">
        <p14:creationId xmlns:p14="http://schemas.microsoft.com/office/powerpoint/2010/main" val="793628204"/>
      </p:ext>
    </p:extLst>
  </p:cSld>
  <p:clrMapOvr>
    <a:masterClrMapping/>
  </p:clrMapOvr>
</p:sld>
</file>

<file path=ppt/slides/slide31.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FA33E-AB18-2238-0164-40B365AE22F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C756088-1C3F-98E0-B203-B151F4810A1E}"/>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D7AD0122-36CE-F35D-A752-7262017253BD}"/>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18A955A4-BE79-B3C7-CA1C-0F7507FA6D16}"/>
              </a:ext>
            </a:extLst>
          </p:cNvPr>
          <p:cNvSpPr txBox="1"/>
          <p:nvPr/>
        </p:nvSpPr>
        <p:spPr>
          <a:xfrm>
            <a:off x="1828800" y="3009900"/>
            <a:ext cx="8534400" cy="1015663"/>
          </a:xfrm>
          <a:prstGeom prst="rect">
            <a:avLst/>
          </a:prstGeom>
          <a:noFill/>
        </p:spPr>
        <p:txBody>
          <a:bodyPr wrap="square">
            <a:spAutoFit/>
          </a:bodyPr>
          <a:lstStyle/>
          <a:p>
            <a:pPr lvl="0"/>
            <a:r>
              <a:rPr lang="en-US" sz="6000" b="1" dirty="0">
                <a:solidFill>
                  <a:srgbClr val="3F6031"/>
                </a:solidFill>
                <a:effectLst/>
                <a:latin typeface="+mn-lt"/>
              </a:rPr>
              <a:t>Attività C1.A1</a:t>
            </a:r>
            <a:endParaRPr lang="el-GR" sz="6000" dirty="0">
              <a:solidFill>
                <a:srgbClr val="3F6031"/>
              </a:solidFill>
            </a:endParaRPr>
          </a:p>
        </p:txBody>
      </p:sp>
      <p:sp>
        <p:nvSpPr>
          <p:cNvPr id="7" name="TextBox 6">
            <a:extLst>
              <a:ext uri="{FF2B5EF4-FFF2-40B4-BE49-F238E27FC236}">
                <a16:creationId xmlns:a16="http://schemas.microsoft.com/office/drawing/2014/main" id="{9751BF3C-1FAD-501C-39B2-385C845E8C71}"/>
              </a:ext>
            </a:extLst>
          </p:cNvPr>
          <p:cNvSpPr txBox="1"/>
          <p:nvPr/>
        </p:nvSpPr>
        <p:spPr>
          <a:xfrm>
            <a:off x="1828800" y="3948619"/>
            <a:ext cx="15866165" cy="2434705"/>
          </a:xfrm>
          <a:prstGeom prst="rect">
            <a:avLst/>
          </a:prstGeom>
          <a:noFill/>
        </p:spPr>
        <p:txBody>
          <a:bodyPr wrap="square">
            <a:spAutoFit/>
          </a:bodyPr>
          <a:lstStyle/>
          <a:p>
            <a:pPr marL="80010">
              <a:lnSpc>
                <a:spcPct val="115000"/>
              </a:lnSpc>
              <a:spcBef>
                <a:spcPts val="600"/>
              </a:spcBef>
              <a:spcAft>
                <a:spcPts val="600"/>
              </a:spcAft>
            </a:pPr>
            <a:r>
              <a:rPr lang="en-US" sz="4500" b="1" dirty="0">
                <a:solidFill>
                  <a:srgbClr val="569938"/>
                </a:solidFill>
                <a:latin typeface="Calibri" panose="020F0502020204030204" pitchFamily="34" charset="0"/>
              </a:rPr>
              <a:t>Come puoi bilanciare teoria e pratica nelle tue sessioni di formazione per garantire che gli studenti non solo svolgano i compiti, ma ne comprendano anche i principi alla base?</a:t>
            </a:r>
            <a:endParaRPr lang="el-GR" sz="4500" b="1" dirty="0">
              <a:solidFill>
                <a:srgbClr val="569938"/>
              </a:solidFill>
              <a:latin typeface="Calibri" panose="020F0502020204030204" pitchFamily="34" charset="0"/>
            </a:endParaRPr>
          </a:p>
        </p:txBody>
      </p:sp>
    </p:spTree>
    <p:extLst>
      <p:ext uri="{BB962C8B-B14F-4D97-AF65-F5344CB8AC3E}">
        <p14:creationId xmlns:p14="http://schemas.microsoft.com/office/powerpoint/2010/main" val="3322729291"/>
      </p:ext>
    </p:extLst>
  </p:cSld>
  <p:clrMapOvr>
    <a:masterClrMapping/>
  </p:clrMapOvr>
</p:sld>
</file>

<file path=ppt/slides/slide32.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3CF629-A09D-4BF6-7A36-4D2EA82B4D1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F0168CD3-B077-DD2B-2480-C698EE4CBF1B}"/>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6ADF8E73-25CE-F2C2-DC42-6B362D5E8D67}"/>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AC3F647C-4CF9-B551-C3AE-9E54805186F2}"/>
              </a:ext>
            </a:extLst>
          </p:cNvPr>
          <p:cNvSpPr txBox="1"/>
          <p:nvPr/>
        </p:nvSpPr>
        <p:spPr>
          <a:xfrm>
            <a:off x="0" y="990712"/>
            <a:ext cx="16687800" cy="923330"/>
          </a:xfrm>
          <a:prstGeom prst="rect">
            <a:avLst/>
          </a:prstGeom>
          <a:noFill/>
        </p:spPr>
        <p:txBody>
          <a:bodyPr wrap="square">
            <a:spAutoFit/>
          </a:bodyPr>
          <a:lstStyle/>
          <a:p>
            <a:pPr lvl="0" algn="r"/>
            <a:r>
              <a:rPr lang="en-US" sz="5400" b="1" dirty="0"/>
              <a:t>Insegnamento contro formazione</a:t>
            </a:r>
            <a:endParaRPr lang="el-GR" sz="5000" b="1" dirty="0"/>
          </a:p>
        </p:txBody>
      </p:sp>
      <p:sp>
        <p:nvSpPr>
          <p:cNvPr id="6" name="TextBox 5">
            <a:extLst>
              <a:ext uri="{FF2B5EF4-FFF2-40B4-BE49-F238E27FC236}">
                <a16:creationId xmlns:a16="http://schemas.microsoft.com/office/drawing/2014/main" id="{8DE932A5-71F2-358C-095A-D7691E70452D}"/>
              </a:ext>
            </a:extLst>
          </p:cNvPr>
          <p:cNvSpPr txBox="1"/>
          <p:nvPr/>
        </p:nvSpPr>
        <p:spPr>
          <a:xfrm>
            <a:off x="5410200" y="2845462"/>
            <a:ext cx="11734800" cy="3764300"/>
          </a:xfrm>
          <a:prstGeom prst="rect">
            <a:avLst/>
          </a:prstGeom>
          <a:noFill/>
        </p:spPr>
        <p:txBody>
          <a:bodyPr wrap="square">
            <a:spAutoFit/>
          </a:bodyPr>
          <a:lstStyle/>
          <a:p>
            <a:pPr>
              <a:lnSpc>
                <a:spcPct val="107000"/>
              </a:lnSpc>
              <a:spcAft>
                <a:spcPts val="800"/>
              </a:spcAft>
              <a:buNone/>
            </a:pPr>
            <a:r>
              <a:rPr lang="en-US" sz="4500" b="1" dirty="0"/>
              <a:t>Sulla base dei diversi ruoli coinvolti nell'insegnamento e nella formazione, rifletti su come integrare i quadri teorici nell'apprendimento pratico, specialmente in campi caratterizzati da rapidi cambiamenti tecnologici e culturali.</a:t>
            </a:r>
          </a:p>
        </p:txBody>
      </p:sp>
      <p:pic>
        <p:nvPicPr>
          <p:cNvPr id="4" name="Γραφικό 3">
            <a:extLst>
              <a:ext uri="{FF2B5EF4-FFF2-40B4-BE49-F238E27FC236}">
                <a16:creationId xmlns:a16="http://schemas.microsoft.com/office/drawing/2014/main" id="{7046B0E0-C045-078D-4236-B8B9E68BF2AC}"/>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524000" y="3171362"/>
            <a:ext cx="3200400" cy="3112499"/>
          </a:xfrm>
          <a:prstGeom prst="rect">
            <a:avLst/>
          </a:prstGeom>
        </p:spPr>
      </p:pic>
      <p:sp>
        <p:nvSpPr>
          <p:cNvPr id="9" name="TextBox 4">
            <a:extLst>
              <a:ext uri="{FF2B5EF4-FFF2-40B4-BE49-F238E27FC236}">
                <a16:creationId xmlns:a16="http://schemas.microsoft.com/office/drawing/2014/main" id="{27E1D7C9-21A3-041F-14C2-048BE0A4BBCD}"/>
              </a:ext>
            </a:extLst>
          </p:cNvPr>
          <p:cNvSpPr txBox="1"/>
          <p:nvPr/>
        </p:nvSpPr>
        <p:spPr>
          <a:xfrm>
            <a:off x="11125200" y="7416138"/>
            <a:ext cx="14706600" cy="1015663"/>
          </a:xfrm>
          <a:prstGeom prst="rect">
            <a:avLst/>
          </a:prstGeom>
          <a:noFill/>
        </p:spPr>
        <p:txBody>
          <a:bodyPr wrap="square">
            <a:spAutoFit/>
          </a:bodyPr>
          <a:lstStyle/>
          <a:p>
            <a:r>
              <a:rPr lang="en-US" sz="6000" b="1" i="1" dirty="0">
                <a:solidFill>
                  <a:srgbClr val="FF0000"/>
                </a:solidFill>
              </a:rPr>
              <a:t>Discussione collettiva</a:t>
            </a:r>
            <a:endParaRPr lang="el-GR" sz="6000" b="1" dirty="0">
              <a:solidFill>
                <a:srgbClr val="FF0000"/>
              </a:solidFill>
            </a:endParaRPr>
          </a:p>
        </p:txBody>
      </p:sp>
    </p:spTree>
    <p:extLst>
      <p:ext uri="{BB962C8B-B14F-4D97-AF65-F5344CB8AC3E}">
        <p14:creationId xmlns:p14="http://schemas.microsoft.com/office/powerpoint/2010/main" val="1684681008"/>
      </p:ext>
    </p:extLst>
  </p:cSld>
  <p:clrMapOvr>
    <a:masterClrMapping/>
  </p:clrMapOvr>
</p:sld>
</file>

<file path=ppt/slides/slide33.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3DF1B-4D9C-D5D7-92A8-45149F37518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B0A275C3-C7A0-13A2-2034-681017D34FBD}"/>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B8B8C6ED-4B34-3A86-2438-BD45CDB4A3F2}"/>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16F0F62A-543E-7A85-D7F3-C962F30BA0AA}"/>
              </a:ext>
            </a:extLst>
          </p:cNvPr>
          <p:cNvSpPr txBox="1"/>
          <p:nvPr/>
        </p:nvSpPr>
        <p:spPr>
          <a:xfrm>
            <a:off x="1828800" y="3009900"/>
            <a:ext cx="8534400" cy="1015663"/>
          </a:xfrm>
          <a:prstGeom prst="rect">
            <a:avLst/>
          </a:prstGeom>
          <a:noFill/>
        </p:spPr>
        <p:txBody>
          <a:bodyPr wrap="square">
            <a:spAutoFit/>
          </a:bodyPr>
          <a:lstStyle/>
          <a:p>
            <a:pPr lvl="0"/>
            <a:r>
              <a:rPr lang="en-US" sz="6000" b="1" dirty="0">
                <a:solidFill>
                  <a:srgbClr val="3F6031"/>
                </a:solidFill>
                <a:effectLst/>
                <a:latin typeface="+mn-lt"/>
              </a:rPr>
              <a:t>Attività C1.A2</a:t>
            </a:r>
            <a:endParaRPr lang="el-GR" sz="6000" dirty="0">
              <a:solidFill>
                <a:srgbClr val="3F6031"/>
              </a:solidFill>
            </a:endParaRPr>
          </a:p>
        </p:txBody>
      </p:sp>
      <p:sp>
        <p:nvSpPr>
          <p:cNvPr id="7" name="TextBox 6">
            <a:extLst>
              <a:ext uri="{FF2B5EF4-FFF2-40B4-BE49-F238E27FC236}">
                <a16:creationId xmlns:a16="http://schemas.microsoft.com/office/drawing/2014/main" id="{1FDAB8D0-D7F5-DFF5-E08D-1C4DB951AFCF}"/>
              </a:ext>
            </a:extLst>
          </p:cNvPr>
          <p:cNvSpPr txBox="1"/>
          <p:nvPr/>
        </p:nvSpPr>
        <p:spPr>
          <a:xfrm>
            <a:off x="1828800" y="3948619"/>
            <a:ext cx="15866165" cy="2434705"/>
          </a:xfrm>
          <a:prstGeom prst="rect">
            <a:avLst/>
          </a:prstGeom>
          <a:noFill/>
        </p:spPr>
        <p:txBody>
          <a:bodyPr wrap="square">
            <a:spAutoFit/>
          </a:bodyPr>
          <a:lstStyle/>
          <a:p>
            <a:pPr marL="80010">
              <a:lnSpc>
                <a:spcPct val="115000"/>
              </a:lnSpc>
              <a:spcBef>
                <a:spcPts val="600"/>
              </a:spcBef>
              <a:spcAft>
                <a:spcPts val="600"/>
              </a:spcAft>
            </a:pPr>
            <a:r>
              <a:rPr lang="en-US" sz="4500" b="1" dirty="0">
                <a:solidFill>
                  <a:srgbClr val="569938"/>
                </a:solidFill>
                <a:latin typeface="Calibri" panose="020F0502020204030204" pitchFamily="34" charset="0"/>
              </a:rPr>
              <a:t>Qual è il tuo approccio personale o la tua "identità di formatore" e come farai in modo che le tue preferenze non prevalgano sugli obiettivi di apprendimento e sulle esigenze dei tuoi tirocinanti?</a:t>
            </a:r>
            <a:endParaRPr lang="el-GR" sz="4500" b="1" dirty="0">
              <a:solidFill>
                <a:srgbClr val="569938"/>
              </a:solidFill>
              <a:latin typeface="Calibri" panose="020F0502020204030204" pitchFamily="34" charset="0"/>
            </a:endParaRPr>
          </a:p>
        </p:txBody>
      </p:sp>
    </p:spTree>
    <p:extLst>
      <p:ext uri="{BB962C8B-B14F-4D97-AF65-F5344CB8AC3E}">
        <p14:creationId xmlns:p14="http://schemas.microsoft.com/office/powerpoint/2010/main" val="822143688"/>
      </p:ext>
    </p:extLst>
  </p:cSld>
  <p:clrMapOvr>
    <a:masterClrMapping/>
  </p:clrMapOvr>
</p:sld>
</file>

<file path=ppt/slides/slide34.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4A6EAC-EEB6-A295-2049-9484B4196B2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8A452FE-24D7-3524-B6E7-99454959E4AD}"/>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5EFDB760-154E-7A4B-EC9B-E30F4991E923}"/>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EBAD61D2-1B04-1830-E709-4BA4FDE893C3}"/>
              </a:ext>
            </a:extLst>
          </p:cNvPr>
          <p:cNvSpPr txBox="1"/>
          <p:nvPr/>
        </p:nvSpPr>
        <p:spPr>
          <a:xfrm>
            <a:off x="0" y="990712"/>
            <a:ext cx="16687800" cy="923330"/>
          </a:xfrm>
          <a:prstGeom prst="rect">
            <a:avLst/>
          </a:prstGeom>
          <a:noFill/>
        </p:spPr>
        <p:txBody>
          <a:bodyPr wrap="square">
            <a:spAutoFit/>
          </a:bodyPr>
          <a:lstStyle/>
          <a:p>
            <a:pPr lvl="0" algn="r"/>
            <a:r>
              <a:rPr lang="en-US" sz="5400" b="1" dirty="0"/>
              <a:t>Un approccio incentrato sullo studente</a:t>
            </a:r>
            <a:endParaRPr lang="el-GR" sz="5000" b="1" dirty="0"/>
          </a:p>
        </p:txBody>
      </p:sp>
      <p:sp>
        <p:nvSpPr>
          <p:cNvPr id="6" name="TextBox 5">
            <a:extLst>
              <a:ext uri="{FF2B5EF4-FFF2-40B4-BE49-F238E27FC236}">
                <a16:creationId xmlns:a16="http://schemas.microsoft.com/office/drawing/2014/main" id="{78F59C0A-258A-020F-4F6F-6809F1487D82}"/>
              </a:ext>
            </a:extLst>
          </p:cNvPr>
          <p:cNvSpPr txBox="1"/>
          <p:nvPr/>
        </p:nvSpPr>
        <p:spPr>
          <a:xfrm>
            <a:off x="5257800" y="4180668"/>
            <a:ext cx="11734800" cy="1541384"/>
          </a:xfrm>
          <a:prstGeom prst="rect">
            <a:avLst/>
          </a:prstGeom>
          <a:noFill/>
        </p:spPr>
        <p:txBody>
          <a:bodyPr wrap="square">
            <a:spAutoFit/>
          </a:bodyPr>
          <a:lstStyle/>
          <a:p>
            <a:pPr>
              <a:lnSpc>
                <a:spcPct val="107000"/>
              </a:lnSpc>
              <a:spcAft>
                <a:spcPts val="800"/>
              </a:spcAft>
              <a:buNone/>
            </a:pPr>
            <a:r>
              <a:rPr lang="en-US" sz="4500" b="1" dirty="0"/>
              <a:t>Rifletti sui tuoi pregiudizi, sui tuoi punti di forza e sull'importanza della formazione incentrata sullo studente</a:t>
            </a:r>
          </a:p>
        </p:txBody>
      </p:sp>
      <p:sp>
        <p:nvSpPr>
          <p:cNvPr id="9" name="TextBox 4">
            <a:extLst>
              <a:ext uri="{FF2B5EF4-FFF2-40B4-BE49-F238E27FC236}">
                <a16:creationId xmlns:a16="http://schemas.microsoft.com/office/drawing/2014/main" id="{B8CCA408-281E-84DA-C9F6-87867E0F12DE}"/>
              </a:ext>
            </a:extLst>
          </p:cNvPr>
          <p:cNvSpPr txBox="1"/>
          <p:nvPr/>
        </p:nvSpPr>
        <p:spPr>
          <a:xfrm>
            <a:off x="11125200" y="7416138"/>
            <a:ext cx="14706600" cy="1015663"/>
          </a:xfrm>
          <a:prstGeom prst="rect">
            <a:avLst/>
          </a:prstGeom>
          <a:noFill/>
        </p:spPr>
        <p:txBody>
          <a:bodyPr wrap="square">
            <a:spAutoFit/>
          </a:bodyPr>
          <a:lstStyle/>
          <a:p>
            <a:r>
              <a:rPr lang="en-US" sz="6000" b="1" i="1" dirty="0">
                <a:solidFill>
                  <a:srgbClr val="FF0000"/>
                </a:solidFill>
              </a:rPr>
              <a:t>Discussione collettiva</a:t>
            </a:r>
            <a:endParaRPr lang="el-GR" sz="6000" b="1" dirty="0">
              <a:solidFill>
                <a:srgbClr val="FF0000"/>
              </a:solidFill>
            </a:endParaRPr>
          </a:p>
        </p:txBody>
      </p:sp>
      <p:pic>
        <p:nvPicPr>
          <p:cNvPr id="7" name="Γραφικό 8">
            <a:extLst>
              <a:ext uri="{FF2B5EF4-FFF2-40B4-BE49-F238E27FC236}">
                <a16:creationId xmlns:a16="http://schemas.microsoft.com/office/drawing/2014/main" id="{6431F6B2-5CD0-5170-DBB9-B7F380631713}"/>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524000" y="3383947"/>
            <a:ext cx="2670313" cy="2812817"/>
          </a:xfrm>
          <a:prstGeom prst="rect">
            <a:avLst/>
          </a:prstGeom>
        </p:spPr>
      </p:pic>
    </p:spTree>
    <p:extLst>
      <p:ext uri="{BB962C8B-B14F-4D97-AF65-F5344CB8AC3E}">
        <p14:creationId xmlns:p14="http://schemas.microsoft.com/office/powerpoint/2010/main" val="478960720"/>
      </p:ext>
    </p:extLst>
  </p:cSld>
  <p:clrMapOvr>
    <a:masterClrMapping/>
  </p:clrMapOvr>
</p:sld>
</file>

<file path=ppt/slides/slide35.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BE63A-EC1E-F7FA-4A71-5C21C7DB701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C143565-DE35-5DD3-8443-BE3F3191CFB7}"/>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16018680-5201-FB41-D07B-7667B98A0A0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5BDC7119-E9EB-7AC9-2644-DFCEF15F56B0}"/>
              </a:ext>
            </a:extLst>
          </p:cNvPr>
          <p:cNvSpPr txBox="1"/>
          <p:nvPr/>
        </p:nvSpPr>
        <p:spPr>
          <a:xfrm>
            <a:off x="1828800" y="3009900"/>
            <a:ext cx="8534400" cy="1015663"/>
          </a:xfrm>
          <a:prstGeom prst="rect">
            <a:avLst/>
          </a:prstGeom>
          <a:noFill/>
        </p:spPr>
        <p:txBody>
          <a:bodyPr wrap="square">
            <a:spAutoFit/>
          </a:bodyPr>
          <a:lstStyle/>
          <a:p>
            <a:pPr lvl="0"/>
            <a:r>
              <a:rPr lang="en-US" sz="6000" b="1" dirty="0">
                <a:solidFill>
                  <a:srgbClr val="3F6031"/>
                </a:solidFill>
                <a:effectLst/>
                <a:latin typeface="+mn-lt"/>
              </a:rPr>
              <a:t>Attività C1.A3</a:t>
            </a:r>
            <a:endParaRPr lang="el-GR" sz="6000" dirty="0">
              <a:solidFill>
                <a:srgbClr val="3F6031"/>
              </a:solidFill>
            </a:endParaRPr>
          </a:p>
        </p:txBody>
      </p:sp>
      <p:sp>
        <p:nvSpPr>
          <p:cNvPr id="7" name="TextBox 6">
            <a:extLst>
              <a:ext uri="{FF2B5EF4-FFF2-40B4-BE49-F238E27FC236}">
                <a16:creationId xmlns:a16="http://schemas.microsoft.com/office/drawing/2014/main" id="{46C79B00-7620-F31D-879F-F2E0F45B9148}"/>
              </a:ext>
            </a:extLst>
          </p:cNvPr>
          <p:cNvSpPr txBox="1"/>
          <p:nvPr/>
        </p:nvSpPr>
        <p:spPr>
          <a:xfrm>
            <a:off x="1828800" y="3948619"/>
            <a:ext cx="15866165" cy="2434705"/>
          </a:xfrm>
          <a:prstGeom prst="rect">
            <a:avLst/>
          </a:prstGeom>
          <a:noFill/>
        </p:spPr>
        <p:txBody>
          <a:bodyPr wrap="square">
            <a:spAutoFit/>
          </a:bodyPr>
          <a:lstStyle/>
          <a:p>
            <a:pPr marL="80010">
              <a:lnSpc>
                <a:spcPct val="115000"/>
              </a:lnSpc>
              <a:spcBef>
                <a:spcPts val="600"/>
              </a:spcBef>
              <a:spcAft>
                <a:spcPts val="600"/>
              </a:spcAft>
            </a:pPr>
            <a:r>
              <a:rPr lang="en-US" sz="4500" b="1" dirty="0">
                <a:solidFill>
                  <a:srgbClr val="569938"/>
                </a:solidFill>
                <a:latin typeface="Calibri" panose="020F0502020204030204" pitchFamily="34" charset="0"/>
              </a:rPr>
              <a:t>Nel tuo ruolo di formatore, come identificherai e ti adatterai alle diverse esigenze di apprendimento, motivazioni e contesti professionali dei tuoi studenti per garantire un approccio incentrato sullo studente?</a:t>
            </a:r>
            <a:endParaRPr lang="el-GR" sz="4500" b="1" dirty="0">
              <a:solidFill>
                <a:srgbClr val="569938"/>
              </a:solidFill>
              <a:latin typeface="Calibri" panose="020F0502020204030204" pitchFamily="34" charset="0"/>
            </a:endParaRPr>
          </a:p>
        </p:txBody>
      </p:sp>
    </p:spTree>
    <p:extLst>
      <p:ext uri="{BB962C8B-B14F-4D97-AF65-F5344CB8AC3E}">
        <p14:creationId xmlns:p14="http://schemas.microsoft.com/office/powerpoint/2010/main" val="737773146"/>
      </p:ext>
    </p:extLst>
  </p:cSld>
  <p:clrMapOvr>
    <a:masterClrMapping/>
  </p:clrMapOvr>
</p:sld>
</file>

<file path=ppt/slides/slide36.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214E9-3CC2-506B-2B85-2CC2D496DBE6}"/>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BCFFEEB-3C89-5FEF-80EB-995C3CD9C2D2}"/>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49FF3A9A-DE73-A8F8-BAC8-8FC95ACE9EDF}"/>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22AE9844-CECC-2992-CEE2-191575CA9309}"/>
              </a:ext>
            </a:extLst>
          </p:cNvPr>
          <p:cNvSpPr txBox="1"/>
          <p:nvPr/>
        </p:nvSpPr>
        <p:spPr>
          <a:xfrm>
            <a:off x="0" y="990712"/>
            <a:ext cx="16687800" cy="923330"/>
          </a:xfrm>
          <a:prstGeom prst="rect">
            <a:avLst/>
          </a:prstGeom>
          <a:noFill/>
        </p:spPr>
        <p:txBody>
          <a:bodyPr wrap="square">
            <a:spAutoFit/>
          </a:bodyPr>
          <a:lstStyle/>
          <a:p>
            <a:pPr lvl="0" algn="r"/>
            <a:r>
              <a:rPr lang="en-US" sz="5400" b="1" dirty="0"/>
              <a:t>Un approccio incentrato sullo studente</a:t>
            </a:r>
            <a:endParaRPr lang="el-GR" sz="5000" b="1" dirty="0"/>
          </a:p>
        </p:txBody>
      </p:sp>
      <p:sp>
        <p:nvSpPr>
          <p:cNvPr id="6" name="TextBox 5">
            <a:extLst>
              <a:ext uri="{FF2B5EF4-FFF2-40B4-BE49-F238E27FC236}">
                <a16:creationId xmlns:a16="http://schemas.microsoft.com/office/drawing/2014/main" id="{8FF31F3B-FEE7-5D12-544D-0E22FF559EF4}"/>
              </a:ext>
            </a:extLst>
          </p:cNvPr>
          <p:cNvSpPr txBox="1"/>
          <p:nvPr/>
        </p:nvSpPr>
        <p:spPr>
          <a:xfrm>
            <a:off x="5257800" y="3705370"/>
            <a:ext cx="11734800" cy="2282356"/>
          </a:xfrm>
          <a:prstGeom prst="rect">
            <a:avLst/>
          </a:prstGeom>
          <a:noFill/>
        </p:spPr>
        <p:txBody>
          <a:bodyPr wrap="square">
            <a:spAutoFit/>
          </a:bodyPr>
          <a:lstStyle/>
          <a:p>
            <a:pPr>
              <a:lnSpc>
                <a:spcPct val="107000"/>
              </a:lnSpc>
              <a:spcAft>
                <a:spcPts val="800"/>
              </a:spcAft>
              <a:buNone/>
            </a:pPr>
            <a:r>
              <a:rPr lang="en-US" sz="4500" b="1" dirty="0"/>
              <a:t>Considerare le differenze di background, esperienza e maturità di apprendimento nei settori dell'IFP e della cultura.</a:t>
            </a:r>
          </a:p>
        </p:txBody>
      </p:sp>
      <p:sp>
        <p:nvSpPr>
          <p:cNvPr id="9" name="TextBox 4">
            <a:extLst>
              <a:ext uri="{FF2B5EF4-FFF2-40B4-BE49-F238E27FC236}">
                <a16:creationId xmlns:a16="http://schemas.microsoft.com/office/drawing/2014/main" id="{821A88A7-6809-C048-4E7A-00607F4B50A1}"/>
              </a:ext>
            </a:extLst>
          </p:cNvPr>
          <p:cNvSpPr txBox="1"/>
          <p:nvPr/>
        </p:nvSpPr>
        <p:spPr>
          <a:xfrm>
            <a:off x="11125200" y="7416138"/>
            <a:ext cx="14706600" cy="1015663"/>
          </a:xfrm>
          <a:prstGeom prst="rect">
            <a:avLst/>
          </a:prstGeom>
          <a:noFill/>
        </p:spPr>
        <p:txBody>
          <a:bodyPr wrap="square">
            <a:spAutoFit/>
          </a:bodyPr>
          <a:lstStyle/>
          <a:p>
            <a:r>
              <a:rPr lang="en-US" sz="6000" b="1" i="1" dirty="0">
                <a:solidFill>
                  <a:srgbClr val="FF0000"/>
                </a:solidFill>
              </a:rPr>
              <a:t>Discussione collettiva</a:t>
            </a:r>
            <a:endParaRPr lang="el-GR" sz="6000" b="1" dirty="0">
              <a:solidFill>
                <a:srgbClr val="FF0000"/>
              </a:solidFill>
            </a:endParaRPr>
          </a:p>
        </p:txBody>
      </p:sp>
      <p:pic>
        <p:nvPicPr>
          <p:cNvPr id="4" name="Γραφικό 3">
            <a:extLst>
              <a:ext uri="{FF2B5EF4-FFF2-40B4-BE49-F238E27FC236}">
                <a16:creationId xmlns:a16="http://schemas.microsoft.com/office/drawing/2014/main" id="{2DFD1FB7-538E-C298-8BE9-2F8352BBFFA5}"/>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838200" y="2933700"/>
            <a:ext cx="3810000" cy="3810000"/>
          </a:xfrm>
          <a:prstGeom prst="rect">
            <a:avLst/>
          </a:prstGeom>
        </p:spPr>
      </p:pic>
    </p:spTree>
    <p:extLst>
      <p:ext uri="{BB962C8B-B14F-4D97-AF65-F5344CB8AC3E}">
        <p14:creationId xmlns:p14="http://schemas.microsoft.com/office/powerpoint/2010/main" val="16845553"/>
      </p:ext>
    </p:extLst>
  </p:cSld>
  <p:clrMapOvr>
    <a:masterClrMapping/>
  </p:clrMapOvr>
</p:sld>
</file>

<file path=ppt/slides/slide37.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95043-9009-1251-D4CB-54A5B2C0932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66962FE-5C86-1520-F9DD-155AAB293941}"/>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B150E5C0-3F71-5A05-4F11-C4BE31B746D3}"/>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0D8FC65C-6434-DCC6-F264-A6392894F77F}"/>
              </a:ext>
            </a:extLst>
          </p:cNvPr>
          <p:cNvSpPr txBox="1"/>
          <p:nvPr/>
        </p:nvSpPr>
        <p:spPr>
          <a:xfrm>
            <a:off x="1828800" y="3009900"/>
            <a:ext cx="8534400" cy="1015663"/>
          </a:xfrm>
          <a:prstGeom prst="rect">
            <a:avLst/>
          </a:prstGeom>
          <a:noFill/>
        </p:spPr>
        <p:txBody>
          <a:bodyPr wrap="square">
            <a:spAutoFit/>
          </a:bodyPr>
          <a:lstStyle/>
          <a:p>
            <a:pPr lvl="0"/>
            <a:r>
              <a:rPr lang="en-US" sz="6000" b="1" dirty="0">
                <a:solidFill>
                  <a:srgbClr val="3F6031"/>
                </a:solidFill>
                <a:effectLst/>
                <a:latin typeface="+mn-lt"/>
              </a:rPr>
              <a:t>Attività C1.A4</a:t>
            </a:r>
            <a:endParaRPr lang="el-GR" sz="6000" dirty="0">
              <a:solidFill>
                <a:srgbClr val="3F6031"/>
              </a:solidFill>
            </a:endParaRPr>
          </a:p>
        </p:txBody>
      </p:sp>
      <p:sp>
        <p:nvSpPr>
          <p:cNvPr id="7" name="TextBox 6">
            <a:extLst>
              <a:ext uri="{FF2B5EF4-FFF2-40B4-BE49-F238E27FC236}">
                <a16:creationId xmlns:a16="http://schemas.microsoft.com/office/drawing/2014/main" id="{A10CE17B-41C5-856F-18AA-8C6DAFBEF94B}"/>
              </a:ext>
            </a:extLst>
          </p:cNvPr>
          <p:cNvSpPr txBox="1"/>
          <p:nvPr/>
        </p:nvSpPr>
        <p:spPr>
          <a:xfrm>
            <a:off x="1828800" y="3948619"/>
            <a:ext cx="15866165" cy="3231077"/>
          </a:xfrm>
          <a:prstGeom prst="rect">
            <a:avLst/>
          </a:prstGeom>
          <a:noFill/>
        </p:spPr>
        <p:txBody>
          <a:bodyPr wrap="square">
            <a:spAutoFit/>
          </a:bodyPr>
          <a:lstStyle/>
          <a:p>
            <a:pPr marL="80010">
              <a:lnSpc>
                <a:spcPct val="115000"/>
              </a:lnSpc>
              <a:spcBef>
                <a:spcPts val="600"/>
              </a:spcBef>
              <a:spcAft>
                <a:spcPts val="600"/>
              </a:spcAft>
            </a:pPr>
            <a:r>
              <a:rPr lang="en-US" sz="4500" b="1" dirty="0">
                <a:solidFill>
                  <a:srgbClr val="569938"/>
                </a:solidFill>
                <a:latin typeface="Calibri" panose="020F0502020204030204" pitchFamily="34" charset="0"/>
              </a:rPr>
              <a:t>Quali metodologie didattiche e formative del corso (ad esempio, giochi di ruolo, simulazioni, classe capovolta) ti senti più sicuro di applicare e quali trovi più impegnative? Perché?</a:t>
            </a:r>
            <a:endParaRPr lang="el-GR" sz="4500" b="1" dirty="0">
              <a:solidFill>
                <a:srgbClr val="569938"/>
              </a:solidFill>
              <a:latin typeface="Calibri" panose="020F0502020204030204" pitchFamily="34" charset="0"/>
            </a:endParaRPr>
          </a:p>
        </p:txBody>
      </p:sp>
    </p:spTree>
    <p:extLst>
      <p:ext uri="{BB962C8B-B14F-4D97-AF65-F5344CB8AC3E}">
        <p14:creationId xmlns:p14="http://schemas.microsoft.com/office/powerpoint/2010/main" val="3943929720"/>
      </p:ext>
    </p:extLst>
  </p:cSld>
  <p:clrMapOvr>
    <a:masterClrMapping/>
  </p:clrMapOvr>
</p:sld>
</file>

<file path=ppt/slides/slide38.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0A687-3C1E-BDF9-205E-25CE4580156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F584445-F835-C5F9-03EF-0812EF60806F}"/>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1FAE8775-E610-84A8-FA4A-C2B402A59E38}"/>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E450FA14-F938-C1D0-7DF0-9A0D7040DBA2}"/>
              </a:ext>
            </a:extLst>
          </p:cNvPr>
          <p:cNvSpPr txBox="1"/>
          <p:nvPr/>
        </p:nvSpPr>
        <p:spPr>
          <a:xfrm>
            <a:off x="0" y="990712"/>
            <a:ext cx="16687800" cy="923330"/>
          </a:xfrm>
          <a:prstGeom prst="rect">
            <a:avLst/>
          </a:prstGeom>
          <a:noFill/>
        </p:spPr>
        <p:txBody>
          <a:bodyPr wrap="square">
            <a:spAutoFit/>
          </a:bodyPr>
          <a:lstStyle/>
          <a:p>
            <a:pPr lvl="0" algn="r"/>
            <a:r>
              <a:rPr lang="en-US" sz="5400" b="1" dirty="0"/>
              <a:t>Approcci didattici e formativi</a:t>
            </a:r>
            <a:endParaRPr lang="el-GR" sz="5000" b="1" dirty="0"/>
          </a:p>
        </p:txBody>
      </p:sp>
      <p:sp>
        <p:nvSpPr>
          <p:cNvPr id="6" name="TextBox 5">
            <a:extLst>
              <a:ext uri="{FF2B5EF4-FFF2-40B4-BE49-F238E27FC236}">
                <a16:creationId xmlns:a16="http://schemas.microsoft.com/office/drawing/2014/main" id="{51E7370C-60B3-989B-832F-7D4B863281A8}"/>
              </a:ext>
            </a:extLst>
          </p:cNvPr>
          <p:cNvSpPr txBox="1"/>
          <p:nvPr/>
        </p:nvSpPr>
        <p:spPr>
          <a:xfrm>
            <a:off x="4648200" y="3993633"/>
            <a:ext cx="11734800" cy="1541384"/>
          </a:xfrm>
          <a:prstGeom prst="rect">
            <a:avLst/>
          </a:prstGeom>
          <a:noFill/>
        </p:spPr>
        <p:txBody>
          <a:bodyPr wrap="square">
            <a:spAutoFit/>
          </a:bodyPr>
          <a:lstStyle/>
          <a:p>
            <a:pPr>
              <a:lnSpc>
                <a:spcPct val="107000"/>
              </a:lnSpc>
              <a:spcAft>
                <a:spcPts val="800"/>
              </a:spcAft>
              <a:buNone/>
            </a:pPr>
            <a:r>
              <a:rPr lang="en-US" sz="4500" b="1" dirty="0"/>
              <a:t>Rifletti sulle tue zone di comfort e sulle aree di sviluppo quando faciliti l'apprendimento attivo </a:t>
            </a:r>
          </a:p>
        </p:txBody>
      </p:sp>
      <p:sp>
        <p:nvSpPr>
          <p:cNvPr id="9" name="TextBox 4">
            <a:extLst>
              <a:ext uri="{FF2B5EF4-FFF2-40B4-BE49-F238E27FC236}">
                <a16:creationId xmlns:a16="http://schemas.microsoft.com/office/drawing/2014/main" id="{1673AC15-D439-3843-EE7D-74CE70BD7282}"/>
              </a:ext>
            </a:extLst>
          </p:cNvPr>
          <p:cNvSpPr txBox="1"/>
          <p:nvPr/>
        </p:nvSpPr>
        <p:spPr>
          <a:xfrm>
            <a:off x="11125200" y="7416138"/>
            <a:ext cx="14706600" cy="1015663"/>
          </a:xfrm>
          <a:prstGeom prst="rect">
            <a:avLst/>
          </a:prstGeom>
          <a:noFill/>
        </p:spPr>
        <p:txBody>
          <a:bodyPr wrap="square">
            <a:spAutoFit/>
          </a:bodyPr>
          <a:lstStyle/>
          <a:p>
            <a:r>
              <a:rPr lang="en-US" sz="6000" b="1" i="1" dirty="0">
                <a:solidFill>
                  <a:srgbClr val="FF0000"/>
                </a:solidFill>
              </a:rPr>
              <a:t>Discussione collettiva</a:t>
            </a:r>
            <a:endParaRPr lang="el-GR" sz="6000" b="1" dirty="0">
              <a:solidFill>
                <a:srgbClr val="FF0000"/>
              </a:solidFill>
            </a:endParaRPr>
          </a:p>
        </p:txBody>
      </p:sp>
      <p:pic>
        <p:nvPicPr>
          <p:cNvPr id="4" name="Γραφικό 32">
            <a:extLst>
              <a:ext uri="{FF2B5EF4-FFF2-40B4-BE49-F238E27FC236}">
                <a16:creationId xmlns:a16="http://schemas.microsoft.com/office/drawing/2014/main" id="{39A4B0AF-D43D-7D2E-8FDE-9218E1DDE31C}"/>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762000" y="2975846"/>
            <a:ext cx="3276599" cy="3254948"/>
          </a:xfrm>
          <a:prstGeom prst="rect">
            <a:avLst/>
          </a:prstGeom>
        </p:spPr>
      </p:pic>
    </p:spTree>
    <p:extLst>
      <p:ext uri="{BB962C8B-B14F-4D97-AF65-F5344CB8AC3E}">
        <p14:creationId xmlns:p14="http://schemas.microsoft.com/office/powerpoint/2010/main" val="705651169"/>
      </p:ext>
    </p:extLst>
  </p:cSld>
  <p:clrMapOvr>
    <a:masterClrMapping/>
  </p:clrMapOvr>
</p:sld>
</file>

<file path=ppt/slides/slide39.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3C6CE-8488-35AF-F47C-18BF385CA551}"/>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E97530A-C1FF-3692-402D-9B8B723C4168}"/>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9ADB0123-3352-8381-A6CD-D77558C89BF3}"/>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1CFC54F5-DC7B-E03A-8C83-CB5FFC5B7F0F}"/>
              </a:ext>
            </a:extLst>
          </p:cNvPr>
          <p:cNvSpPr txBox="1"/>
          <p:nvPr/>
        </p:nvSpPr>
        <p:spPr>
          <a:xfrm>
            <a:off x="1828800" y="3009900"/>
            <a:ext cx="8534400" cy="1015663"/>
          </a:xfrm>
          <a:prstGeom prst="rect">
            <a:avLst/>
          </a:prstGeom>
          <a:noFill/>
        </p:spPr>
        <p:txBody>
          <a:bodyPr wrap="square">
            <a:spAutoFit/>
          </a:bodyPr>
          <a:lstStyle/>
          <a:p>
            <a:pPr lvl="0"/>
            <a:r>
              <a:rPr lang="en-US" sz="6000" b="1" dirty="0">
                <a:solidFill>
                  <a:srgbClr val="3F6031"/>
                </a:solidFill>
                <a:effectLst/>
                <a:latin typeface="+mn-lt"/>
              </a:rPr>
              <a:t>Attività C1.A5</a:t>
            </a:r>
            <a:endParaRPr lang="el-GR" sz="6000" dirty="0">
              <a:solidFill>
                <a:srgbClr val="3F6031"/>
              </a:solidFill>
            </a:endParaRPr>
          </a:p>
        </p:txBody>
      </p:sp>
      <p:sp>
        <p:nvSpPr>
          <p:cNvPr id="7" name="TextBox 6">
            <a:extLst>
              <a:ext uri="{FF2B5EF4-FFF2-40B4-BE49-F238E27FC236}">
                <a16:creationId xmlns:a16="http://schemas.microsoft.com/office/drawing/2014/main" id="{1F69FA4A-2EDA-D6E6-06A2-5D373DE920ED}"/>
              </a:ext>
            </a:extLst>
          </p:cNvPr>
          <p:cNvSpPr txBox="1"/>
          <p:nvPr/>
        </p:nvSpPr>
        <p:spPr>
          <a:xfrm>
            <a:off x="1828800" y="3948619"/>
            <a:ext cx="15866165" cy="3231077"/>
          </a:xfrm>
          <a:prstGeom prst="rect">
            <a:avLst/>
          </a:prstGeom>
          <a:noFill/>
        </p:spPr>
        <p:txBody>
          <a:bodyPr wrap="square">
            <a:spAutoFit/>
          </a:bodyPr>
          <a:lstStyle/>
          <a:p>
            <a:pPr marL="80010">
              <a:lnSpc>
                <a:spcPct val="115000"/>
              </a:lnSpc>
              <a:spcBef>
                <a:spcPts val="600"/>
              </a:spcBef>
              <a:spcAft>
                <a:spcPts val="600"/>
              </a:spcAft>
            </a:pPr>
            <a:r>
              <a:rPr lang="en-US" sz="4500" b="1" dirty="0">
                <a:solidFill>
                  <a:srgbClr val="569938"/>
                </a:solidFill>
                <a:latin typeface="Calibri" panose="020F0502020204030204" pitchFamily="34" charset="0"/>
              </a:rPr>
              <a:t>Come definisci la "competenza" nel tuo campo professionale e come garantirai che la tua formazione aiuti gli studenti a sviluppare non solo le competenze, ma anche le conoscenze e l'atteggiamento giusti per operare in modo efficace?</a:t>
            </a:r>
            <a:endParaRPr lang="el-GR" sz="4500" b="1" dirty="0">
              <a:solidFill>
                <a:srgbClr val="569938"/>
              </a:solidFill>
              <a:latin typeface="Calibri" panose="020F0502020204030204" pitchFamily="34" charset="0"/>
            </a:endParaRPr>
          </a:p>
        </p:txBody>
      </p:sp>
    </p:spTree>
    <p:extLst>
      <p:ext uri="{BB962C8B-B14F-4D97-AF65-F5344CB8AC3E}">
        <p14:creationId xmlns:p14="http://schemas.microsoft.com/office/powerpoint/2010/main" val="1236038555"/>
      </p:ext>
    </p:extLst>
  </p:cSld>
  <p:clrMapOvr>
    <a:masterClrMapping/>
  </p:clrMapOvr>
</p:sld>
</file>

<file path=ppt/slides/slide4.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FC53E-49B0-1103-A547-8AC4C4BF7EBE}"/>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6F48380-79ED-C8DB-EC12-603C0FF34A19}"/>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7C422757-74D4-185B-F10C-711B03A2EF48}"/>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FB6A38F1-C040-C283-7731-890584F3B65D}"/>
              </a:ext>
            </a:extLst>
          </p:cNvPr>
          <p:cNvSpPr txBox="1"/>
          <p:nvPr/>
        </p:nvSpPr>
        <p:spPr>
          <a:xfrm>
            <a:off x="914400" y="1148176"/>
            <a:ext cx="15697200" cy="861774"/>
          </a:xfrm>
          <a:prstGeom prst="rect">
            <a:avLst/>
          </a:prstGeom>
          <a:noFill/>
        </p:spPr>
        <p:txBody>
          <a:bodyPr wrap="square">
            <a:spAutoFit/>
          </a:bodyPr>
          <a:lstStyle/>
          <a:p>
            <a:pPr lvl="0"/>
            <a:r>
              <a:rPr lang="en-US" sz="5000" b="1" dirty="0"/>
              <a:t>Lezione 1 – Apprendimento basato sulle competenze</a:t>
            </a:r>
            <a:endParaRPr lang="el-GR" sz="5000" b="1" dirty="0"/>
          </a:p>
        </p:txBody>
      </p:sp>
      <p:sp>
        <p:nvSpPr>
          <p:cNvPr id="20" name="TextBox 19">
            <a:extLst>
              <a:ext uri="{FF2B5EF4-FFF2-40B4-BE49-F238E27FC236}">
                <a16:creationId xmlns:a16="http://schemas.microsoft.com/office/drawing/2014/main" id="{5BF54D4C-3F99-A49A-DEF4-6953C2C9E2BC}"/>
              </a:ext>
            </a:extLst>
          </p:cNvPr>
          <p:cNvSpPr txBox="1"/>
          <p:nvPr/>
        </p:nvSpPr>
        <p:spPr>
          <a:xfrm>
            <a:off x="4320341" y="4686300"/>
            <a:ext cx="11237842" cy="2049600"/>
          </a:xfrm>
          <a:prstGeom prst="rect">
            <a:avLst/>
          </a:prstGeom>
          <a:noFill/>
        </p:spPr>
        <p:txBody>
          <a:bodyPr wrap="square">
            <a:spAutoFit/>
          </a:bodyPr>
          <a:lstStyle/>
          <a:p>
            <a:pPr>
              <a:lnSpc>
                <a:spcPct val="107000"/>
              </a:lnSpc>
              <a:spcAft>
                <a:spcPts val="800"/>
              </a:spcAft>
              <a:buNone/>
            </a:pPr>
            <a:r>
              <a:rPr lang="en-US" sz="3600" dirty="0"/>
              <a:t>•    Competenza = Abilità + Conoscenze + Atteggiamenti</a:t>
            </a:r>
          </a:p>
          <a:p>
            <a:pPr>
              <a:lnSpc>
                <a:spcPct val="107000"/>
              </a:lnSpc>
              <a:spcAft>
                <a:spcPts val="800"/>
              </a:spcAft>
              <a:buNone/>
            </a:pPr>
            <a:r>
              <a:rPr lang="en-US" sz="3600" dirty="0"/>
              <a:t>•    Specifico al contesto e misurabile</a:t>
            </a:r>
          </a:p>
          <a:p>
            <a:pPr>
              <a:lnSpc>
                <a:spcPct val="107000"/>
              </a:lnSpc>
              <a:spcAft>
                <a:spcPts val="800"/>
              </a:spcAft>
              <a:buNone/>
            </a:pPr>
            <a:r>
              <a:rPr lang="en-US" sz="3600" dirty="0"/>
              <a:t>•    Criteri di rendimento per valutare le competenze</a:t>
            </a:r>
          </a:p>
        </p:txBody>
      </p:sp>
      <p:pic>
        <p:nvPicPr>
          <p:cNvPr id="23" name="Γραφικό 22">
            <a:extLst>
              <a:ext uri="{FF2B5EF4-FFF2-40B4-BE49-F238E27FC236}">
                <a16:creationId xmlns:a16="http://schemas.microsoft.com/office/drawing/2014/main" id="{B0F71BED-F2C0-3B81-56E4-E257023E2E03}"/>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609600" y="4076700"/>
            <a:ext cx="3247800" cy="3124200"/>
          </a:xfrm>
          <a:prstGeom prst="rect">
            <a:avLst/>
          </a:prstGeom>
        </p:spPr>
      </p:pic>
    </p:spTree>
    <p:extLst>
      <p:ext uri="{BB962C8B-B14F-4D97-AF65-F5344CB8AC3E}">
        <p14:creationId xmlns:p14="http://schemas.microsoft.com/office/powerpoint/2010/main" val="1801997968"/>
      </p:ext>
    </p:extLst>
  </p:cSld>
  <p:clrMapOvr>
    <a:masterClrMapping/>
  </p:clrMapOvr>
</p:sld>
</file>

<file path=ppt/slides/slide40.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E05A64-5BB1-41BE-152D-42D72CA7B7D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C9AB851-9378-BBC9-2A3A-E2794E65D2D7}"/>
              </a:ext>
            </a:extLst>
          </p:cNvPr>
          <p:cNvSpPr/>
          <p:nvPr/>
        </p:nvSpPr>
        <p:spPr>
          <a:xfrm flipV="1">
            <a:off x="-4191000" y="-7340273"/>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29AD419A-A7C0-22FE-2AE6-7BF6ABA69A20}"/>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C7CC36A2-FF10-9356-36E0-5425C8DE7BF7}"/>
              </a:ext>
            </a:extLst>
          </p:cNvPr>
          <p:cNvSpPr txBox="1"/>
          <p:nvPr/>
        </p:nvSpPr>
        <p:spPr>
          <a:xfrm>
            <a:off x="0" y="990712"/>
            <a:ext cx="16687800" cy="923330"/>
          </a:xfrm>
          <a:prstGeom prst="rect">
            <a:avLst/>
          </a:prstGeom>
          <a:noFill/>
        </p:spPr>
        <p:txBody>
          <a:bodyPr wrap="square">
            <a:spAutoFit/>
          </a:bodyPr>
          <a:lstStyle/>
          <a:p>
            <a:pPr lvl="0" algn="r"/>
            <a:r>
              <a:rPr lang="en-US" sz="5400" b="1" dirty="0"/>
              <a:t>Sviluppare una valutazione sommativa basata sulle competenze</a:t>
            </a:r>
            <a:endParaRPr lang="el-GR" sz="5000" b="1" dirty="0"/>
          </a:p>
        </p:txBody>
      </p:sp>
      <p:sp>
        <p:nvSpPr>
          <p:cNvPr id="6" name="TextBox 5">
            <a:extLst>
              <a:ext uri="{FF2B5EF4-FFF2-40B4-BE49-F238E27FC236}">
                <a16:creationId xmlns:a16="http://schemas.microsoft.com/office/drawing/2014/main" id="{52F5AD9E-CC1F-6317-EA34-5A326C461077}"/>
              </a:ext>
            </a:extLst>
          </p:cNvPr>
          <p:cNvSpPr txBox="1"/>
          <p:nvPr/>
        </p:nvSpPr>
        <p:spPr>
          <a:xfrm>
            <a:off x="4648200" y="3735622"/>
            <a:ext cx="11734800" cy="2282356"/>
          </a:xfrm>
          <a:prstGeom prst="rect">
            <a:avLst/>
          </a:prstGeom>
          <a:noFill/>
        </p:spPr>
        <p:txBody>
          <a:bodyPr wrap="square">
            <a:spAutoFit/>
          </a:bodyPr>
          <a:lstStyle/>
          <a:p>
            <a:pPr>
              <a:lnSpc>
                <a:spcPct val="107000"/>
              </a:lnSpc>
              <a:spcAft>
                <a:spcPts val="800"/>
              </a:spcAft>
              <a:buNone/>
            </a:pPr>
            <a:r>
              <a:rPr lang="en-US" sz="4500" b="1" dirty="0"/>
              <a:t>Pensate a come insegnare per ottenere una competenza olistica, non solo l'esecuzione di compiti Esempio: State per formare...</a:t>
            </a:r>
          </a:p>
        </p:txBody>
      </p:sp>
      <p:sp>
        <p:nvSpPr>
          <p:cNvPr id="9" name="TextBox 4">
            <a:extLst>
              <a:ext uri="{FF2B5EF4-FFF2-40B4-BE49-F238E27FC236}">
                <a16:creationId xmlns:a16="http://schemas.microsoft.com/office/drawing/2014/main" id="{A1673B23-9D21-9DF1-7F3E-3CA9A0E1263E}"/>
              </a:ext>
            </a:extLst>
          </p:cNvPr>
          <p:cNvSpPr txBox="1"/>
          <p:nvPr/>
        </p:nvSpPr>
        <p:spPr>
          <a:xfrm>
            <a:off x="11125200" y="7416138"/>
            <a:ext cx="14706600" cy="1015663"/>
          </a:xfrm>
          <a:prstGeom prst="rect">
            <a:avLst/>
          </a:prstGeom>
          <a:noFill/>
        </p:spPr>
        <p:txBody>
          <a:bodyPr wrap="square">
            <a:spAutoFit/>
          </a:bodyPr>
          <a:lstStyle/>
          <a:p>
            <a:r>
              <a:rPr lang="en-US" sz="6000" b="1" i="1" dirty="0">
                <a:solidFill>
                  <a:srgbClr val="FF0000"/>
                </a:solidFill>
              </a:rPr>
              <a:t>Discussione collettiva</a:t>
            </a:r>
            <a:endParaRPr lang="el-GR" sz="6000" b="1" dirty="0">
              <a:solidFill>
                <a:srgbClr val="FF0000"/>
              </a:solidFill>
            </a:endParaRPr>
          </a:p>
        </p:txBody>
      </p:sp>
      <p:pic>
        <p:nvPicPr>
          <p:cNvPr id="7" name="Γραφικό 8">
            <a:extLst>
              <a:ext uri="{FF2B5EF4-FFF2-40B4-BE49-F238E27FC236}">
                <a16:creationId xmlns:a16="http://schemas.microsoft.com/office/drawing/2014/main" id="{89AA9D07-03C0-8A5F-0692-7D752B883D4C}"/>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1295400" y="3619500"/>
            <a:ext cx="2895600" cy="2514600"/>
          </a:xfrm>
          <a:prstGeom prst="rect">
            <a:avLst/>
          </a:prstGeom>
        </p:spPr>
      </p:pic>
    </p:spTree>
    <p:extLst>
      <p:ext uri="{BB962C8B-B14F-4D97-AF65-F5344CB8AC3E}">
        <p14:creationId xmlns:p14="http://schemas.microsoft.com/office/powerpoint/2010/main" val="1318560411"/>
      </p:ext>
    </p:extLst>
  </p:cSld>
  <p:clrMapOvr>
    <a:masterClrMapping/>
  </p:clrMapOvr>
</p:sld>
</file>

<file path=ppt/slides/slide41.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C40243-82E5-6EAB-EABB-1516D3657A15}"/>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A26A3A5B-3DFA-A2DC-EFD0-28C4EFC8E8ED}"/>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69F39DE5-63BB-2ABE-15D2-73DD5F78DB64}"/>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04336148-507D-9407-28FA-B5A93C21FDE7}"/>
              </a:ext>
            </a:extLst>
          </p:cNvPr>
          <p:cNvSpPr txBox="1"/>
          <p:nvPr/>
        </p:nvSpPr>
        <p:spPr>
          <a:xfrm>
            <a:off x="1828800" y="2628900"/>
            <a:ext cx="12725400" cy="1015663"/>
          </a:xfrm>
          <a:prstGeom prst="rect">
            <a:avLst/>
          </a:prstGeom>
          <a:noFill/>
        </p:spPr>
        <p:txBody>
          <a:bodyPr wrap="square">
            <a:spAutoFit/>
          </a:bodyPr>
          <a:lstStyle/>
          <a:p>
            <a:pPr lvl="0"/>
            <a:r>
              <a:rPr lang="en-US" sz="6000" b="1" dirty="0">
                <a:solidFill>
                  <a:srgbClr val="3F6031"/>
                </a:solidFill>
              </a:rPr>
              <a:t>Chiusura del seminario</a:t>
            </a:r>
          </a:p>
        </p:txBody>
      </p:sp>
      <p:sp>
        <p:nvSpPr>
          <p:cNvPr id="7" name="TextBox 6">
            <a:extLst>
              <a:ext uri="{FF2B5EF4-FFF2-40B4-BE49-F238E27FC236}">
                <a16:creationId xmlns:a16="http://schemas.microsoft.com/office/drawing/2014/main" id="{74D3B652-5AF9-FF8D-E0A0-49277EB69A08}"/>
              </a:ext>
            </a:extLst>
          </p:cNvPr>
          <p:cNvSpPr txBox="1"/>
          <p:nvPr/>
        </p:nvSpPr>
        <p:spPr>
          <a:xfrm>
            <a:off x="1824789" y="3983701"/>
            <a:ext cx="15866165" cy="1785104"/>
          </a:xfrm>
          <a:prstGeom prst="rect">
            <a:avLst/>
          </a:prstGeom>
          <a:noFill/>
        </p:spPr>
        <p:txBody>
          <a:bodyPr wrap="square">
            <a:spAutoFit/>
          </a:bodyPr>
          <a:lstStyle/>
          <a:p>
            <a:pPr marL="176213">
              <a:spcBef>
                <a:spcPts val="1200"/>
              </a:spcBef>
              <a:spcAft>
                <a:spcPts val="1200"/>
              </a:spcAft>
              <a:buClr>
                <a:srgbClr val="FF0000"/>
              </a:buClr>
            </a:pPr>
            <a:r>
              <a:rPr lang="en-US" sz="4500" b="1" dirty="0">
                <a:solidFill>
                  <a:srgbClr val="FF0000"/>
                </a:solidFill>
              </a:rPr>
              <a:t>! </a:t>
            </a:r>
            <a:r>
              <a:rPr lang="en-US" sz="4500" b="1" dirty="0"/>
              <a:t>    Apprendimento permanente = risorsa strategica</a:t>
            </a:r>
          </a:p>
          <a:p>
            <a:pPr marL="176213">
              <a:spcBef>
                <a:spcPts val="1200"/>
              </a:spcBef>
              <a:spcAft>
                <a:spcPts val="1200"/>
              </a:spcAft>
              <a:buClr>
                <a:srgbClr val="FF0000"/>
              </a:buClr>
            </a:pPr>
            <a:r>
              <a:rPr lang="en-US" sz="4500" b="1" dirty="0">
                <a:solidFill>
                  <a:srgbClr val="FF0000"/>
                </a:solidFill>
              </a:rPr>
              <a:t>! </a:t>
            </a:r>
            <a:r>
              <a:rPr lang="en-US" sz="4500" b="1" dirty="0"/>
              <a:t>     Le arti necessitano di una formazione adattabile e innovativa</a:t>
            </a:r>
          </a:p>
        </p:txBody>
      </p:sp>
    </p:spTree>
    <p:extLst>
      <p:ext uri="{BB962C8B-B14F-4D97-AF65-F5344CB8AC3E}">
        <p14:creationId xmlns:p14="http://schemas.microsoft.com/office/powerpoint/2010/main" val="405798460"/>
      </p:ext>
    </p:extLst>
  </p:cSld>
  <p:clrMapOvr>
    <a:masterClrMapping/>
  </p:clrMapOvr>
</p:sld>
</file>

<file path=ppt/slides/slide42.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9188C-8711-6096-20A9-61B829D7596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A65F2AD-D2A7-0D7D-CA7C-9C5F95E8A719}"/>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C6B95079-D985-A183-9701-CCDE8B2FC3F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5" name="TextBox 4">
            <a:extLst>
              <a:ext uri="{FF2B5EF4-FFF2-40B4-BE49-F238E27FC236}">
                <a16:creationId xmlns:a16="http://schemas.microsoft.com/office/drawing/2014/main" id="{751CDA5E-618F-E56D-AE19-241368FB4393}"/>
              </a:ext>
            </a:extLst>
          </p:cNvPr>
          <p:cNvSpPr txBox="1"/>
          <p:nvPr/>
        </p:nvSpPr>
        <p:spPr>
          <a:xfrm>
            <a:off x="1828799" y="2628900"/>
            <a:ext cx="16117335" cy="1015663"/>
          </a:xfrm>
          <a:prstGeom prst="rect">
            <a:avLst/>
          </a:prstGeom>
          <a:noFill/>
        </p:spPr>
        <p:txBody>
          <a:bodyPr wrap="square">
            <a:spAutoFit/>
          </a:bodyPr>
          <a:lstStyle/>
          <a:p>
            <a:pPr lvl="0"/>
            <a:r>
              <a:rPr lang="en-GB" sz="6000" b="1" noProof="0">
                <a:solidFill>
                  <a:srgbClr val="3F6031"/>
                </a:solidFill>
              </a:rPr>
              <a:t>Capitolo 1 </a:t>
            </a:r>
            <a:r>
              <a:rPr lang="en-GB" sz="6000" b="1" noProof="0" dirty="0">
                <a:solidFill>
                  <a:srgbClr val="3F6031"/>
                </a:solidFill>
              </a:rPr>
              <a:t>Riflessioni e punti chiave</a:t>
            </a:r>
          </a:p>
        </p:txBody>
      </p:sp>
      <p:sp>
        <p:nvSpPr>
          <p:cNvPr id="7" name="TextBox 6">
            <a:extLst>
              <a:ext uri="{FF2B5EF4-FFF2-40B4-BE49-F238E27FC236}">
                <a16:creationId xmlns:a16="http://schemas.microsoft.com/office/drawing/2014/main" id="{110F1A07-BD8F-78CA-99B8-AE13582E3E16}"/>
              </a:ext>
            </a:extLst>
          </p:cNvPr>
          <p:cNvSpPr txBox="1"/>
          <p:nvPr/>
        </p:nvSpPr>
        <p:spPr>
          <a:xfrm>
            <a:off x="2079970" y="4642068"/>
            <a:ext cx="15866165" cy="2323713"/>
          </a:xfrm>
          <a:prstGeom prst="rect">
            <a:avLst/>
          </a:prstGeom>
          <a:noFill/>
        </p:spPr>
        <p:txBody>
          <a:bodyPr wrap="square">
            <a:spAutoFit/>
          </a:bodyPr>
          <a:lstStyle/>
          <a:p>
            <a:pPr marL="722313" indent="-546100">
              <a:spcBef>
                <a:spcPts val="1200"/>
              </a:spcBef>
              <a:spcAft>
                <a:spcPts val="1200"/>
              </a:spcAft>
              <a:buClr>
                <a:srgbClr val="FF0000"/>
              </a:buClr>
              <a:buFont typeface="Calibri" panose="020F0502020204030204" pitchFamily="34" charset="0"/>
              <a:buChar char="?"/>
            </a:pPr>
            <a:r>
              <a:rPr lang="en-GB" sz="3500" b="1" noProof="0" dirty="0"/>
              <a:t>Quali sono le 2-3 parole chiave che ricavi da questo capitolo?</a:t>
            </a:r>
          </a:p>
          <a:p>
            <a:pPr marL="722313" indent="-546100">
              <a:spcBef>
                <a:spcPts val="1200"/>
              </a:spcBef>
              <a:spcAft>
                <a:spcPts val="1200"/>
              </a:spcAft>
              <a:buClr>
                <a:srgbClr val="FF0000"/>
              </a:buClr>
              <a:buFont typeface="Calibri" panose="020F0502020204030204" pitchFamily="34" charset="0"/>
              <a:buChar char="?"/>
            </a:pPr>
            <a:r>
              <a:rPr lang="en-GB" sz="3500" b="1" noProof="0" dirty="0"/>
              <a:t>Perché ti sembrano importanti?</a:t>
            </a:r>
          </a:p>
          <a:p>
            <a:pPr marL="722313" indent="-546100">
              <a:spcBef>
                <a:spcPts val="1200"/>
              </a:spcBef>
              <a:spcAft>
                <a:spcPts val="1200"/>
              </a:spcAft>
              <a:buClr>
                <a:srgbClr val="FF0000"/>
              </a:buClr>
              <a:buFont typeface="Calibri" panose="020F0502020204030204" pitchFamily="34" charset="0"/>
              <a:buChar char="?"/>
            </a:pPr>
            <a:r>
              <a:rPr lang="en-GB" sz="3500" b="1" noProof="0" dirty="0"/>
              <a:t>Condividile con il gruppo e ascolta per individuare i punti in comune.</a:t>
            </a:r>
          </a:p>
        </p:txBody>
      </p:sp>
    </p:spTree>
    <p:extLst>
      <p:ext uri="{BB962C8B-B14F-4D97-AF65-F5344CB8AC3E}">
        <p14:creationId xmlns:p14="http://schemas.microsoft.com/office/powerpoint/2010/main" val="2125018479"/>
      </p:ext>
    </p:extLst>
  </p:cSld>
  <p:clrMapOvr>
    <a:masterClrMapping/>
  </p:clrMapOvr>
</p:sld>
</file>

<file path=ppt/slides/slide43.xml><?xml version="1.0" encoding="utf-8"?>
<p:sld xmlns:asvg="http://schemas.microsoft.com/office/drawing/2016/SVG/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10800000">
            <a:off x="0" y="-2260783"/>
            <a:ext cx="18515825" cy="8008094"/>
          </a:xfrm>
          <a:custGeom>
            <a:avLst/>
            <a:gdLst/>
            <a:ahLst/>
            <a:cxnLst/>
            <a:rect l="l" t="t" r="r" b="b"/>
            <a:pathLst>
              <a:path w="18515825" h="8008094">
                <a:moveTo>
                  <a:pt x="0" y="0"/>
                </a:moveTo>
                <a:lnTo>
                  <a:pt x="18515825" y="0"/>
                </a:lnTo>
                <a:lnTo>
                  <a:pt x="18515825" y="8008095"/>
                </a:lnTo>
                <a:lnTo>
                  <a:pt x="0" y="800809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de-DE"/>
          </a:p>
        </p:txBody>
      </p:sp>
      <p:sp>
        <p:nvSpPr>
          <p:cNvPr id="3" name="Freeform 3"/>
          <p:cNvSpPr/>
          <p:nvPr/>
        </p:nvSpPr>
        <p:spPr>
          <a:xfrm rot="992557" flipV="1">
            <a:off x="2884893" y="-4357319"/>
            <a:ext cx="16531572" cy="7149905"/>
          </a:xfrm>
          <a:custGeom>
            <a:avLst/>
            <a:gdLst/>
            <a:ahLst/>
            <a:cxnLst/>
            <a:rect l="l" t="t" r="r" b="b"/>
            <a:pathLst>
              <a:path w="16531572" h="7149905">
                <a:moveTo>
                  <a:pt x="0" y="7149905"/>
                </a:moveTo>
                <a:lnTo>
                  <a:pt x="16531571" y="7149905"/>
                </a:lnTo>
                <a:lnTo>
                  <a:pt x="16531571" y="0"/>
                </a:lnTo>
                <a:lnTo>
                  <a:pt x="0" y="0"/>
                </a:lnTo>
                <a:lnTo>
                  <a:pt x="0" y="7149905"/>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de-DE"/>
          </a:p>
        </p:txBody>
      </p:sp>
      <p:sp>
        <p:nvSpPr>
          <p:cNvPr id="4" name="Freeform 4"/>
          <p:cNvSpPr/>
          <p:nvPr/>
        </p:nvSpPr>
        <p:spPr>
          <a:xfrm rot="-10800000">
            <a:off x="15687726" y="3362971"/>
            <a:ext cx="1571574" cy="1571574"/>
          </a:xfrm>
          <a:custGeom>
            <a:avLst/>
            <a:gdLst/>
            <a:ahLst/>
            <a:cxnLst/>
            <a:rect l="l" t="t" r="r" b="b"/>
            <a:pathLst>
              <a:path w="1571574" h="1571574">
                <a:moveTo>
                  <a:pt x="0" y="0"/>
                </a:moveTo>
                <a:lnTo>
                  <a:pt x="1571574" y="0"/>
                </a:lnTo>
                <a:lnTo>
                  <a:pt x="1571574" y="1571573"/>
                </a:lnTo>
                <a:lnTo>
                  <a:pt x="0" y="157157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de-DE"/>
          </a:p>
        </p:txBody>
      </p:sp>
      <p:sp>
        <p:nvSpPr>
          <p:cNvPr id="5" name="Freeform 5"/>
          <p:cNvSpPr/>
          <p:nvPr/>
        </p:nvSpPr>
        <p:spPr>
          <a:xfrm rot="-10800000">
            <a:off x="-407121" y="-542874"/>
            <a:ext cx="1571574" cy="1571574"/>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de-DE"/>
          </a:p>
        </p:txBody>
      </p:sp>
      <p:sp>
        <p:nvSpPr>
          <p:cNvPr id="6" name="TextBox 6"/>
          <p:cNvSpPr txBox="1"/>
          <p:nvPr/>
        </p:nvSpPr>
        <p:spPr>
          <a:xfrm>
            <a:off x="5598426" y="6282482"/>
            <a:ext cx="7091147" cy="919054"/>
          </a:xfrm>
          <a:prstGeom prst="rect">
            <a:avLst/>
          </a:prstGeom>
        </p:spPr>
        <p:txBody>
          <a:bodyPr lIns="0" tIns="0" rIns="0" bIns="0" rtlCol="0" anchor="t">
            <a:spAutoFit/>
          </a:bodyPr>
          <a:lstStyle/>
          <a:p>
            <a:pPr algn="ctr">
              <a:lnSpc>
                <a:spcPts val="6941"/>
              </a:lnSpc>
            </a:pPr>
            <a:r>
              <a:rPr lang="en-US" sz="6872" b="1" dirty="0">
                <a:solidFill>
                  <a:srgbClr val="28853D"/>
                </a:solidFill>
                <a:latin typeface="+mj-lt"/>
              </a:rPr>
              <a:t>GRAZIE</a:t>
            </a:r>
          </a:p>
        </p:txBody>
      </p:sp>
      <p:sp>
        <p:nvSpPr>
          <p:cNvPr id="7" name="Freeform 7"/>
          <p:cNvSpPr/>
          <p:nvPr/>
        </p:nvSpPr>
        <p:spPr>
          <a:xfrm>
            <a:off x="2354279" y="9075651"/>
            <a:ext cx="4037279" cy="769812"/>
          </a:xfrm>
          <a:custGeom>
            <a:avLst/>
            <a:gdLst/>
            <a:ahLst/>
            <a:cxnLst/>
            <a:rect l="l" t="t" r="r" b="b"/>
            <a:pathLst>
              <a:path w="4037279" h="769812">
                <a:moveTo>
                  <a:pt x="0" y="0"/>
                </a:moveTo>
                <a:lnTo>
                  <a:pt x="4037279" y="0"/>
                </a:lnTo>
                <a:lnTo>
                  <a:pt x="4037279" y="769813"/>
                </a:lnTo>
                <a:lnTo>
                  <a:pt x="0" y="769813"/>
                </a:lnTo>
                <a:lnTo>
                  <a:pt x="0" y="0"/>
                </a:lnTo>
                <a:close/>
              </a:path>
            </a:pathLst>
          </a:custGeom>
          <a:blipFill>
            <a:blip r:embed="rId8"/>
            <a:stretch>
              <a:fillRect t="-4994" b="-4994"/>
            </a:stretch>
          </a:blipFill>
        </p:spPr>
        <p:txBody>
          <a:bodyPr/>
          <a:lstStyle/>
          <a:p>
            <a:endParaRPr lang="de-DE"/>
          </a:p>
        </p:txBody>
      </p:sp>
      <p:sp>
        <p:nvSpPr>
          <p:cNvPr id="8" name="TextBox 8"/>
          <p:cNvSpPr txBox="1"/>
          <p:nvPr/>
        </p:nvSpPr>
        <p:spPr>
          <a:xfrm>
            <a:off x="6391558" y="9050895"/>
            <a:ext cx="9542163" cy="1059547"/>
          </a:xfrm>
          <a:prstGeom prst="rect">
            <a:avLst/>
          </a:prstGeom>
        </p:spPr>
        <p:txBody>
          <a:bodyPr lIns="0" tIns="0" rIns="0" bIns="0" rtlCol="0" anchor="t">
            <a:spAutoFit/>
          </a:bodyPr>
          <a:lstStyle/>
          <a:p>
            <a:pPr algn="l">
              <a:lnSpc>
                <a:spcPts val="1878"/>
              </a:lnSpc>
            </a:pPr>
            <a:r>
              <a:rPr lang="en-US" sz="1341" dirty="0">
                <a:solidFill>
                  <a:srgbClr val="000000"/>
                </a:solidFill>
                <a:latin typeface="+mj-lt"/>
              </a:rPr>
              <a:t>Finanziato dall'Unione Europea. Le opinioni e i punti di vista espressi sono tuttavia esclusivamente quelli dell'autore/degli autori e non riflettono necessariamente quelli dell'Unione Europea o dell'Agenzia Esecutiva per l'Istruzione e la Cultura (EACEA). Né l'Unione Europea né l'EACEA possono essere ritenute responsabili per essi.</a:t>
            </a:r>
          </a:p>
          <a:p>
            <a:pPr marL="0" lvl="0" indent="0" algn="ctr">
              <a:lnSpc>
                <a:spcPts val="2915"/>
              </a:lnSpc>
              <a:spcBef>
                <a:spcPct val="0"/>
              </a:spcBef>
            </a:pPr>
            <a:endParaRPr lang="en-US" sz="1341" dirty="0">
              <a:solidFill>
                <a:srgbClr val="000000"/>
              </a:solidFill>
              <a:latin typeface="+mj-lt"/>
            </a:endParaRPr>
          </a:p>
        </p:txBody>
      </p:sp>
      <p:sp>
        <p:nvSpPr>
          <p:cNvPr id="9" name="TextBox 9"/>
          <p:cNvSpPr txBox="1"/>
          <p:nvPr/>
        </p:nvSpPr>
        <p:spPr>
          <a:xfrm>
            <a:off x="8413788" y="9977216"/>
            <a:ext cx="2412117" cy="237878"/>
          </a:xfrm>
          <a:prstGeom prst="rect">
            <a:avLst/>
          </a:prstGeom>
        </p:spPr>
        <p:txBody>
          <a:bodyPr lIns="0" tIns="0" rIns="0" bIns="0" rtlCol="0" anchor="t">
            <a:spAutoFit/>
          </a:bodyPr>
          <a:lstStyle/>
          <a:p>
            <a:pPr algn="ctr">
              <a:lnSpc>
                <a:spcPts val="1940"/>
              </a:lnSpc>
              <a:spcBef>
                <a:spcPct val="0"/>
              </a:spcBef>
            </a:pPr>
            <a:r>
              <a:rPr lang="en-US" sz="1385" dirty="0">
                <a:solidFill>
                  <a:srgbClr val="000000"/>
                </a:solidFill>
                <a:latin typeface="+mj-lt"/>
              </a:rPr>
              <a:t>Numero del progetto: 101139932</a:t>
            </a:r>
          </a:p>
        </p:txBody>
      </p:sp>
      <p:grpSp>
        <p:nvGrpSpPr>
          <p:cNvPr id="10" name="Group 10"/>
          <p:cNvGrpSpPr/>
          <p:nvPr/>
        </p:nvGrpSpPr>
        <p:grpSpPr>
          <a:xfrm>
            <a:off x="354602" y="7782108"/>
            <a:ext cx="17578796" cy="712971"/>
            <a:chOff x="0" y="0"/>
            <a:chExt cx="23438395" cy="950628"/>
          </a:xfrm>
        </p:grpSpPr>
        <p:sp>
          <p:nvSpPr>
            <p:cNvPr id="11" name="Freeform 11"/>
            <p:cNvSpPr/>
            <p:nvPr/>
          </p:nvSpPr>
          <p:spPr>
            <a:xfrm>
              <a:off x="2434279" y="0"/>
              <a:ext cx="1532170" cy="864392"/>
            </a:xfrm>
            <a:custGeom>
              <a:avLst/>
              <a:gdLst/>
              <a:ahLst/>
              <a:cxnLst/>
              <a:rect l="l" t="t" r="r" b="b"/>
              <a:pathLst>
                <a:path w="1532170" h="864392">
                  <a:moveTo>
                    <a:pt x="0" y="0"/>
                  </a:moveTo>
                  <a:lnTo>
                    <a:pt x="1532170" y="0"/>
                  </a:lnTo>
                  <a:lnTo>
                    <a:pt x="1532170" y="864392"/>
                  </a:lnTo>
                  <a:lnTo>
                    <a:pt x="0" y="864392"/>
                  </a:lnTo>
                  <a:lnTo>
                    <a:pt x="0" y="0"/>
                  </a:lnTo>
                  <a:close/>
                </a:path>
              </a:pathLst>
            </a:custGeom>
            <a:blipFill>
              <a:blip r:embed="rId9"/>
              <a:stretch>
                <a:fillRect l="-147" r="-147"/>
              </a:stretch>
            </a:blipFill>
          </p:spPr>
          <p:txBody>
            <a:bodyPr/>
            <a:lstStyle/>
            <a:p>
              <a:endParaRPr lang="de-DE"/>
            </a:p>
          </p:txBody>
        </p:sp>
        <p:sp>
          <p:nvSpPr>
            <p:cNvPr id="12" name="Freeform 12"/>
            <p:cNvSpPr/>
            <p:nvPr/>
          </p:nvSpPr>
          <p:spPr>
            <a:xfrm>
              <a:off x="6524456" y="131080"/>
              <a:ext cx="2126364" cy="677732"/>
            </a:xfrm>
            <a:custGeom>
              <a:avLst/>
              <a:gdLst/>
              <a:ahLst/>
              <a:cxnLst/>
              <a:rect l="l" t="t" r="r" b="b"/>
              <a:pathLst>
                <a:path w="2126364" h="677732">
                  <a:moveTo>
                    <a:pt x="0" y="0"/>
                  </a:moveTo>
                  <a:lnTo>
                    <a:pt x="2126364" y="0"/>
                  </a:lnTo>
                  <a:lnTo>
                    <a:pt x="2126364" y="677732"/>
                  </a:lnTo>
                  <a:lnTo>
                    <a:pt x="0" y="677732"/>
                  </a:lnTo>
                  <a:lnTo>
                    <a:pt x="0" y="0"/>
                  </a:lnTo>
                  <a:close/>
                </a:path>
              </a:pathLst>
            </a:custGeom>
            <a:blipFill>
              <a:blip r:embed="rId10"/>
              <a:stretch>
                <a:fillRect l="-147" r="-147"/>
              </a:stretch>
            </a:blipFill>
          </p:spPr>
          <p:txBody>
            <a:bodyPr/>
            <a:lstStyle/>
            <a:p>
              <a:endParaRPr lang="de-DE"/>
            </a:p>
          </p:txBody>
        </p:sp>
        <p:sp>
          <p:nvSpPr>
            <p:cNvPr id="13" name="Freeform 13"/>
            <p:cNvSpPr/>
            <p:nvPr/>
          </p:nvSpPr>
          <p:spPr>
            <a:xfrm>
              <a:off x="21059165" y="81568"/>
              <a:ext cx="2379230" cy="826596"/>
            </a:xfrm>
            <a:custGeom>
              <a:avLst/>
              <a:gdLst/>
              <a:ahLst/>
              <a:cxnLst/>
              <a:rect l="l" t="t" r="r" b="b"/>
              <a:pathLst>
                <a:path w="2379230" h="826596">
                  <a:moveTo>
                    <a:pt x="0" y="0"/>
                  </a:moveTo>
                  <a:lnTo>
                    <a:pt x="2379230" y="0"/>
                  </a:lnTo>
                  <a:lnTo>
                    <a:pt x="2379230" y="826596"/>
                  </a:lnTo>
                  <a:lnTo>
                    <a:pt x="0" y="826596"/>
                  </a:lnTo>
                  <a:lnTo>
                    <a:pt x="0" y="0"/>
                  </a:lnTo>
                  <a:close/>
                </a:path>
              </a:pathLst>
            </a:custGeom>
            <a:blipFill>
              <a:blip r:embed="rId11"/>
              <a:stretch>
                <a:fillRect t="-5246" r="-835" b="-12716"/>
              </a:stretch>
            </a:blipFill>
          </p:spPr>
          <p:txBody>
            <a:bodyPr/>
            <a:lstStyle/>
            <a:p>
              <a:endParaRPr lang="de-DE"/>
            </a:p>
          </p:txBody>
        </p:sp>
        <p:sp>
          <p:nvSpPr>
            <p:cNvPr id="14" name="Freeform 14"/>
            <p:cNvSpPr/>
            <p:nvPr/>
          </p:nvSpPr>
          <p:spPr>
            <a:xfrm>
              <a:off x="8769894" y="81568"/>
              <a:ext cx="2126364" cy="869060"/>
            </a:xfrm>
            <a:custGeom>
              <a:avLst/>
              <a:gdLst/>
              <a:ahLst/>
              <a:cxnLst/>
              <a:rect l="l" t="t" r="r" b="b"/>
              <a:pathLst>
                <a:path w="2126364" h="869060">
                  <a:moveTo>
                    <a:pt x="0" y="0"/>
                  </a:moveTo>
                  <a:lnTo>
                    <a:pt x="2126363" y="0"/>
                  </a:lnTo>
                  <a:lnTo>
                    <a:pt x="2126363" y="869060"/>
                  </a:lnTo>
                  <a:lnTo>
                    <a:pt x="0" y="869060"/>
                  </a:lnTo>
                  <a:lnTo>
                    <a:pt x="0" y="0"/>
                  </a:lnTo>
                  <a:close/>
                </a:path>
              </a:pathLst>
            </a:custGeom>
            <a:blipFill>
              <a:blip r:embed="rId12"/>
              <a:stretch>
                <a:fillRect l="-147" r="-147"/>
              </a:stretch>
            </a:blipFill>
          </p:spPr>
          <p:txBody>
            <a:bodyPr/>
            <a:lstStyle/>
            <a:p>
              <a:endParaRPr lang="de-DE"/>
            </a:p>
          </p:txBody>
        </p:sp>
        <p:sp>
          <p:nvSpPr>
            <p:cNvPr id="15" name="Freeform 15"/>
            <p:cNvSpPr/>
            <p:nvPr/>
          </p:nvSpPr>
          <p:spPr>
            <a:xfrm>
              <a:off x="4174828" y="131080"/>
              <a:ext cx="2126364" cy="677732"/>
            </a:xfrm>
            <a:custGeom>
              <a:avLst/>
              <a:gdLst/>
              <a:ahLst/>
              <a:cxnLst/>
              <a:rect l="l" t="t" r="r" b="b"/>
              <a:pathLst>
                <a:path w="2126364" h="677732">
                  <a:moveTo>
                    <a:pt x="0" y="0"/>
                  </a:moveTo>
                  <a:lnTo>
                    <a:pt x="2126364" y="0"/>
                  </a:lnTo>
                  <a:lnTo>
                    <a:pt x="2126364" y="677732"/>
                  </a:lnTo>
                  <a:lnTo>
                    <a:pt x="0" y="677732"/>
                  </a:lnTo>
                  <a:lnTo>
                    <a:pt x="0" y="0"/>
                  </a:lnTo>
                  <a:close/>
                </a:path>
              </a:pathLst>
            </a:custGeom>
            <a:blipFill>
              <a:blip r:embed="rId13"/>
              <a:stretch>
                <a:fillRect t="-1610" b="-1610"/>
              </a:stretch>
            </a:blipFill>
          </p:spPr>
          <p:txBody>
            <a:bodyPr/>
            <a:lstStyle/>
            <a:p>
              <a:endParaRPr lang="de-DE"/>
            </a:p>
          </p:txBody>
        </p:sp>
        <p:sp>
          <p:nvSpPr>
            <p:cNvPr id="16" name="Freeform 16"/>
            <p:cNvSpPr/>
            <p:nvPr/>
          </p:nvSpPr>
          <p:spPr>
            <a:xfrm>
              <a:off x="11134405" y="81568"/>
              <a:ext cx="2378325" cy="677732"/>
            </a:xfrm>
            <a:custGeom>
              <a:avLst/>
              <a:gdLst/>
              <a:ahLst/>
              <a:cxnLst/>
              <a:rect l="l" t="t" r="r" b="b"/>
              <a:pathLst>
                <a:path w="2378325" h="677732">
                  <a:moveTo>
                    <a:pt x="0" y="0"/>
                  </a:moveTo>
                  <a:lnTo>
                    <a:pt x="2378325" y="0"/>
                  </a:lnTo>
                  <a:lnTo>
                    <a:pt x="2378325" y="677732"/>
                  </a:lnTo>
                  <a:lnTo>
                    <a:pt x="0" y="677732"/>
                  </a:lnTo>
                  <a:lnTo>
                    <a:pt x="0" y="0"/>
                  </a:lnTo>
                  <a:close/>
                </a:path>
              </a:pathLst>
            </a:custGeom>
            <a:blipFill>
              <a:blip r:embed="rId14"/>
              <a:stretch>
                <a:fillRect l="-147" r="-147"/>
              </a:stretch>
            </a:blipFill>
          </p:spPr>
          <p:txBody>
            <a:bodyPr/>
            <a:lstStyle/>
            <a:p>
              <a:endParaRPr lang="de-DE"/>
            </a:p>
          </p:txBody>
        </p:sp>
        <p:sp>
          <p:nvSpPr>
            <p:cNvPr id="17" name="Freeform 17"/>
            <p:cNvSpPr/>
            <p:nvPr/>
          </p:nvSpPr>
          <p:spPr>
            <a:xfrm>
              <a:off x="14655043" y="135988"/>
              <a:ext cx="2161604" cy="623313"/>
            </a:xfrm>
            <a:custGeom>
              <a:avLst/>
              <a:gdLst/>
              <a:ahLst/>
              <a:cxnLst/>
              <a:rect l="l" t="t" r="r" b="b"/>
              <a:pathLst>
                <a:path w="2161604" h="623313">
                  <a:moveTo>
                    <a:pt x="0" y="0"/>
                  </a:moveTo>
                  <a:lnTo>
                    <a:pt x="2161604" y="0"/>
                  </a:lnTo>
                  <a:lnTo>
                    <a:pt x="2161604" y="623312"/>
                  </a:lnTo>
                  <a:lnTo>
                    <a:pt x="0" y="623312"/>
                  </a:lnTo>
                  <a:lnTo>
                    <a:pt x="0" y="0"/>
                  </a:lnTo>
                  <a:close/>
                </a:path>
              </a:pathLst>
            </a:custGeom>
            <a:blipFill>
              <a:blip r:embed="rId15"/>
              <a:stretch>
                <a:fillRect l="-147" r="-147"/>
              </a:stretch>
            </a:blipFill>
          </p:spPr>
          <p:txBody>
            <a:bodyPr/>
            <a:lstStyle/>
            <a:p>
              <a:endParaRPr lang="de-DE"/>
            </a:p>
          </p:txBody>
        </p:sp>
        <p:sp>
          <p:nvSpPr>
            <p:cNvPr id="18" name="Freeform 18"/>
            <p:cNvSpPr/>
            <p:nvPr/>
          </p:nvSpPr>
          <p:spPr>
            <a:xfrm>
              <a:off x="16816647" y="50581"/>
              <a:ext cx="1956253" cy="838731"/>
            </a:xfrm>
            <a:custGeom>
              <a:avLst/>
              <a:gdLst/>
              <a:ahLst/>
              <a:cxnLst/>
              <a:rect l="l" t="t" r="r" b="b"/>
              <a:pathLst>
                <a:path w="1956253" h="838731">
                  <a:moveTo>
                    <a:pt x="0" y="0"/>
                  </a:moveTo>
                  <a:lnTo>
                    <a:pt x="1956253" y="0"/>
                  </a:lnTo>
                  <a:lnTo>
                    <a:pt x="1956253" y="838731"/>
                  </a:lnTo>
                  <a:lnTo>
                    <a:pt x="0" y="838731"/>
                  </a:lnTo>
                  <a:lnTo>
                    <a:pt x="0" y="0"/>
                  </a:lnTo>
                  <a:close/>
                </a:path>
              </a:pathLst>
            </a:custGeom>
            <a:blipFill>
              <a:blip r:embed="rId16"/>
              <a:stretch>
                <a:fillRect l="-147" r="-147"/>
              </a:stretch>
            </a:blipFill>
          </p:spPr>
          <p:txBody>
            <a:bodyPr/>
            <a:lstStyle/>
            <a:p>
              <a:endParaRPr lang="de-DE"/>
            </a:p>
          </p:txBody>
        </p:sp>
        <p:sp>
          <p:nvSpPr>
            <p:cNvPr id="19" name="Freeform 19"/>
            <p:cNvSpPr/>
            <p:nvPr/>
          </p:nvSpPr>
          <p:spPr>
            <a:xfrm>
              <a:off x="18684839" y="75501"/>
              <a:ext cx="2399118" cy="788891"/>
            </a:xfrm>
            <a:custGeom>
              <a:avLst/>
              <a:gdLst/>
              <a:ahLst/>
              <a:cxnLst/>
              <a:rect l="l" t="t" r="r" b="b"/>
              <a:pathLst>
                <a:path w="2399118" h="788891">
                  <a:moveTo>
                    <a:pt x="0" y="0"/>
                  </a:moveTo>
                  <a:lnTo>
                    <a:pt x="2399118" y="0"/>
                  </a:lnTo>
                  <a:lnTo>
                    <a:pt x="2399118" y="788891"/>
                  </a:lnTo>
                  <a:lnTo>
                    <a:pt x="0" y="788891"/>
                  </a:lnTo>
                  <a:lnTo>
                    <a:pt x="0" y="0"/>
                  </a:lnTo>
                  <a:close/>
                </a:path>
              </a:pathLst>
            </a:custGeom>
            <a:blipFill>
              <a:blip r:embed="rId17"/>
              <a:stretch>
                <a:fillRect t="-34000" b="-37062"/>
              </a:stretch>
            </a:blipFill>
          </p:spPr>
          <p:txBody>
            <a:bodyPr/>
            <a:lstStyle/>
            <a:p>
              <a:endParaRPr lang="de-DE"/>
            </a:p>
          </p:txBody>
        </p:sp>
        <p:sp>
          <p:nvSpPr>
            <p:cNvPr id="20" name="Freeform 20"/>
            <p:cNvSpPr/>
            <p:nvPr/>
          </p:nvSpPr>
          <p:spPr>
            <a:xfrm>
              <a:off x="13750878" y="38491"/>
              <a:ext cx="785091" cy="787411"/>
            </a:xfrm>
            <a:custGeom>
              <a:avLst/>
              <a:gdLst/>
              <a:ahLst/>
              <a:cxnLst/>
              <a:rect l="l" t="t" r="r" b="b"/>
              <a:pathLst>
                <a:path w="785091" h="787411">
                  <a:moveTo>
                    <a:pt x="0" y="0"/>
                  </a:moveTo>
                  <a:lnTo>
                    <a:pt x="785091" y="0"/>
                  </a:lnTo>
                  <a:lnTo>
                    <a:pt x="785091" y="787410"/>
                  </a:lnTo>
                  <a:lnTo>
                    <a:pt x="0" y="787410"/>
                  </a:lnTo>
                  <a:lnTo>
                    <a:pt x="0" y="0"/>
                  </a:lnTo>
                  <a:close/>
                </a:path>
              </a:pathLst>
            </a:custGeom>
            <a:blipFill>
              <a:blip r:embed="rId18"/>
              <a:stretch>
                <a:fillRect l="-147" r="-147"/>
              </a:stretch>
            </a:blipFill>
          </p:spPr>
          <p:txBody>
            <a:bodyPr/>
            <a:lstStyle/>
            <a:p>
              <a:endParaRPr lang="de-DE"/>
            </a:p>
          </p:txBody>
        </p:sp>
        <p:sp>
          <p:nvSpPr>
            <p:cNvPr id="21" name="Freeform 21"/>
            <p:cNvSpPr/>
            <p:nvPr/>
          </p:nvSpPr>
          <p:spPr>
            <a:xfrm>
              <a:off x="0" y="203169"/>
              <a:ext cx="2175026" cy="434530"/>
            </a:xfrm>
            <a:custGeom>
              <a:avLst/>
              <a:gdLst/>
              <a:ahLst/>
              <a:cxnLst/>
              <a:rect l="l" t="t" r="r" b="b"/>
              <a:pathLst>
                <a:path w="2175026" h="434530">
                  <a:moveTo>
                    <a:pt x="0" y="0"/>
                  </a:moveTo>
                  <a:lnTo>
                    <a:pt x="2175026" y="0"/>
                  </a:lnTo>
                  <a:lnTo>
                    <a:pt x="2175026" y="434530"/>
                  </a:lnTo>
                  <a:lnTo>
                    <a:pt x="0" y="434530"/>
                  </a:lnTo>
                  <a:lnTo>
                    <a:pt x="0" y="0"/>
                  </a:lnTo>
                  <a:close/>
                </a:path>
              </a:pathLst>
            </a:custGeom>
            <a:blipFill>
              <a:blip r:embed="rId19"/>
              <a:stretch>
                <a:fillRect t="-3459" b="-8656"/>
              </a:stretch>
            </a:blipFill>
          </p:spPr>
          <p:txBody>
            <a:bodyPr/>
            <a:lstStyle/>
            <a:p>
              <a:endParaRPr lang="de-DE"/>
            </a:p>
          </p:txBody>
        </p:sp>
      </p:grpSp>
    </p:spTree>
  </p:cSld>
  <p:clrMapOvr>
    <a:masterClrMapping/>
  </p:clrMapOvr>
</p:sld>
</file>

<file path=ppt/slides/slide5.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924C8E-5EE7-DED3-A701-C064CA374D5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E8B5E4B-D643-13E0-C32D-BC04112A4472}"/>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F9EA6DF0-AEDE-5D16-3544-7EAA440682D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61975B7B-0F5C-ADC7-4A18-DAC91D1E4807}"/>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Formazione professionale (VET)</a:t>
            </a:r>
            <a:endParaRPr lang="el-GR" sz="6000" dirty="0">
              <a:solidFill>
                <a:srgbClr val="3F6031"/>
              </a:solidFill>
            </a:endParaRPr>
          </a:p>
        </p:txBody>
      </p:sp>
      <p:sp>
        <p:nvSpPr>
          <p:cNvPr id="7" name="TextBox 6">
            <a:extLst>
              <a:ext uri="{FF2B5EF4-FFF2-40B4-BE49-F238E27FC236}">
                <a16:creationId xmlns:a16="http://schemas.microsoft.com/office/drawing/2014/main" id="{DD106841-5F60-0EA1-C06E-912DA9C07C2E}"/>
              </a:ext>
            </a:extLst>
          </p:cNvPr>
          <p:cNvSpPr txBox="1"/>
          <p:nvPr/>
        </p:nvSpPr>
        <p:spPr>
          <a:xfrm>
            <a:off x="1981200" y="3994786"/>
            <a:ext cx="15866165" cy="2742482"/>
          </a:xfrm>
          <a:prstGeom prst="rect">
            <a:avLst/>
          </a:prstGeom>
          <a:noFill/>
        </p:spPr>
        <p:txBody>
          <a:bodyPr wrap="square">
            <a:spAutoFit/>
          </a:bodyPr>
          <a:lstStyle/>
          <a:p>
            <a:pPr marL="765810" indent="-685800">
              <a:lnSpc>
                <a:spcPct val="115000"/>
              </a:lnSpc>
              <a:spcBef>
                <a:spcPts val="600"/>
              </a:spcBef>
              <a:spcAft>
                <a:spcPts val="600"/>
              </a:spcAft>
              <a:buClr>
                <a:schemeClr val="tx1"/>
              </a:buClr>
              <a:buFont typeface="Arial" panose="020B0604020202020204" pitchFamily="34" charset="0"/>
              <a:buChar char="•"/>
            </a:pPr>
            <a:r>
              <a:rPr lang="en-US" sz="4500" b="1" dirty="0">
                <a:effectLst/>
                <a:latin typeface="Calibri" panose="020F0502020204030204" pitchFamily="34" charset="0"/>
                <a:ea typeface="Times New Roman" panose="02020603050405020304" pitchFamily="18" charset="0"/>
              </a:rPr>
              <a:t>Imparare facendo</a:t>
            </a:r>
          </a:p>
          <a:p>
            <a:pPr marL="765810" indent="-685800">
              <a:lnSpc>
                <a:spcPct val="115000"/>
              </a:lnSpc>
              <a:spcBef>
                <a:spcPts val="600"/>
              </a:spcBef>
              <a:spcAft>
                <a:spcPts val="600"/>
              </a:spcAft>
              <a:buClr>
                <a:schemeClr val="tx1"/>
              </a:buClr>
              <a:buFont typeface="Arial" panose="020B0604020202020204" pitchFamily="34" charset="0"/>
              <a:buChar char="•"/>
            </a:pPr>
            <a:r>
              <a:rPr lang="en-US" sz="4500" b="1" dirty="0">
                <a:effectLst/>
                <a:latin typeface="Calibri" panose="020F0502020204030204" pitchFamily="34" charset="0"/>
                <a:ea typeface="Times New Roman" panose="02020603050405020304" pitchFamily="18" charset="0"/>
              </a:rPr>
              <a:t>Forte </a:t>
            </a:r>
            <a:r>
              <a:rPr lang="en-US" sz="4500" b="1" dirty="0">
                <a:effectLst/>
                <a:latin typeface="Calibri" panose="020F0502020204030204" pitchFamily="34" charset="0"/>
                <a:ea typeface="Times New Roman" panose="02020603050405020304" pitchFamily="18" charset="0"/>
              </a:rPr>
              <a:t>legame con il mercato </a:t>
            </a:r>
            <a:r>
              <a:rPr lang="en-US" sz="4500" b="1" dirty="0" err="1">
                <a:effectLst/>
                <a:latin typeface="Calibri" panose="020F0502020204030204" pitchFamily="34" charset="0"/>
                <a:ea typeface="Times New Roman" panose="02020603050405020304" pitchFamily="18" charset="0"/>
              </a:rPr>
              <a:t>del lavoro</a:t>
            </a:r>
          </a:p>
          <a:p>
            <a:pPr marL="765810" indent="-685800">
              <a:lnSpc>
                <a:spcPct val="115000"/>
              </a:lnSpc>
              <a:spcBef>
                <a:spcPts val="600"/>
              </a:spcBef>
              <a:spcAft>
                <a:spcPts val="600"/>
              </a:spcAft>
              <a:buClr>
                <a:schemeClr val="tx1"/>
              </a:buClr>
              <a:buFont typeface="Arial" panose="020B0604020202020204" pitchFamily="34" charset="0"/>
              <a:buChar char="•"/>
            </a:pPr>
            <a:r>
              <a:rPr lang="en-US" sz="4500" b="1" dirty="0">
                <a:effectLst/>
                <a:latin typeface="Calibri" panose="020F0502020204030204" pitchFamily="34" charset="0"/>
                <a:ea typeface="Times New Roman" panose="02020603050405020304" pitchFamily="18" charset="0"/>
              </a:rPr>
              <a:t>Apprendistato e sistemi duali</a:t>
            </a:r>
          </a:p>
        </p:txBody>
      </p:sp>
    </p:spTree>
    <p:extLst>
      <p:ext uri="{BB962C8B-B14F-4D97-AF65-F5344CB8AC3E}">
        <p14:creationId xmlns:p14="http://schemas.microsoft.com/office/powerpoint/2010/main" val="3876439922"/>
      </p:ext>
    </p:extLst>
  </p:cSld>
  <p:clrMapOvr>
    <a:masterClrMapping/>
  </p:clrMapOvr>
</p:sld>
</file>

<file path=ppt/slides/slide6.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E106A-022A-EBE2-C265-482DCFE2B6F9}"/>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1923809-440B-C0FC-EDAD-49E477851DE4}"/>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1CFED8FF-C129-6889-583E-2354A629A782}"/>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4CDFB7CD-A897-439E-89BA-2F2804F3162C}"/>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Percorsi professionali vs percorsi accademici</a:t>
            </a:r>
            <a:endParaRPr lang="el-GR" sz="6000" dirty="0">
              <a:solidFill>
                <a:srgbClr val="3F6031"/>
              </a:solidFill>
            </a:endParaRPr>
          </a:p>
        </p:txBody>
      </p:sp>
      <p:sp>
        <p:nvSpPr>
          <p:cNvPr id="7" name="TextBox 6">
            <a:extLst>
              <a:ext uri="{FF2B5EF4-FFF2-40B4-BE49-F238E27FC236}">
                <a16:creationId xmlns:a16="http://schemas.microsoft.com/office/drawing/2014/main" id="{BB15E70C-349E-E579-6914-9DCE071323FA}"/>
              </a:ext>
            </a:extLst>
          </p:cNvPr>
          <p:cNvSpPr txBox="1"/>
          <p:nvPr/>
        </p:nvSpPr>
        <p:spPr>
          <a:xfrm>
            <a:off x="1828800" y="3948619"/>
            <a:ext cx="15866165" cy="274248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Formazione professionale = pratica, preparazione al mondo del lavoro</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Percorsi accademici = teorici, orientati alla ricerca</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Complementari e interconnessi</a:t>
            </a:r>
          </a:p>
        </p:txBody>
      </p:sp>
    </p:spTree>
    <p:extLst>
      <p:ext uri="{BB962C8B-B14F-4D97-AF65-F5344CB8AC3E}">
        <p14:creationId xmlns:p14="http://schemas.microsoft.com/office/powerpoint/2010/main" val="3219774224"/>
      </p:ext>
    </p:extLst>
  </p:cSld>
  <p:clrMapOvr>
    <a:masterClrMapping/>
  </p:clrMapOvr>
</p:sld>
</file>

<file path=ppt/slides/slide7.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745B1-F48B-90C3-D36B-4AFB6325384B}"/>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8512B8F7-BCAA-1616-A50D-875EA8B3649E}"/>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9153AF70-B642-9C22-C0C2-4A8CB892253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FA924001-F565-2FFA-47A7-80F4063EB7CC}"/>
              </a:ext>
            </a:extLst>
          </p:cNvPr>
          <p:cNvSpPr txBox="1"/>
          <p:nvPr/>
        </p:nvSpPr>
        <p:spPr>
          <a:xfrm>
            <a:off x="1752598" y="2979123"/>
            <a:ext cx="14706601" cy="1015663"/>
          </a:xfrm>
          <a:prstGeom prst="rect">
            <a:avLst/>
          </a:prstGeom>
          <a:noFill/>
        </p:spPr>
        <p:txBody>
          <a:bodyPr wrap="square">
            <a:spAutoFit/>
          </a:bodyPr>
          <a:lstStyle/>
          <a:p>
            <a:pPr lvl="0"/>
            <a:r>
              <a:rPr lang="en-US" sz="6000" b="1" dirty="0">
                <a:solidFill>
                  <a:srgbClr val="3F6031"/>
                </a:solidFill>
                <a:effectLst/>
                <a:latin typeface="+mn-lt"/>
              </a:rPr>
              <a:t>Competenze</a:t>
            </a:r>
            <a:endParaRPr lang="el-GR" sz="6000" dirty="0">
              <a:solidFill>
                <a:srgbClr val="3F6031"/>
              </a:solidFill>
            </a:endParaRPr>
          </a:p>
        </p:txBody>
      </p:sp>
      <p:sp>
        <p:nvSpPr>
          <p:cNvPr id="7" name="TextBox 6">
            <a:extLst>
              <a:ext uri="{FF2B5EF4-FFF2-40B4-BE49-F238E27FC236}">
                <a16:creationId xmlns:a16="http://schemas.microsoft.com/office/drawing/2014/main" id="{4D1662EE-3B9F-EE5F-AEDA-FDB12E380598}"/>
              </a:ext>
            </a:extLst>
          </p:cNvPr>
          <p:cNvSpPr txBox="1"/>
          <p:nvPr/>
        </p:nvSpPr>
        <p:spPr>
          <a:xfrm>
            <a:off x="1828800" y="3948619"/>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Tecniche, cognitive, interpersonali</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Osservabili e misurabili</a:t>
            </a:r>
          </a:p>
        </p:txBody>
      </p:sp>
      <p:sp>
        <p:nvSpPr>
          <p:cNvPr id="4" name="TextBox 4">
            <a:extLst>
              <a:ext uri="{FF2B5EF4-FFF2-40B4-BE49-F238E27FC236}">
                <a16:creationId xmlns:a16="http://schemas.microsoft.com/office/drawing/2014/main" id="{C16A2B1C-7013-31F6-5712-46A988D1B5D0}"/>
              </a:ext>
            </a:extLst>
          </p:cNvPr>
          <p:cNvSpPr txBox="1"/>
          <p:nvPr/>
        </p:nvSpPr>
        <p:spPr>
          <a:xfrm>
            <a:off x="3886200" y="5881348"/>
            <a:ext cx="14706601" cy="1015663"/>
          </a:xfrm>
          <a:prstGeom prst="rect">
            <a:avLst/>
          </a:prstGeom>
          <a:noFill/>
        </p:spPr>
        <p:txBody>
          <a:bodyPr wrap="square">
            <a:spAutoFit/>
          </a:bodyPr>
          <a:lstStyle/>
          <a:p>
            <a:pPr lvl="0"/>
            <a:r>
              <a:rPr lang="en-US" sz="6000" b="1" dirty="0">
                <a:solidFill>
                  <a:srgbClr val="3F6031"/>
                </a:solidFill>
                <a:effectLst/>
                <a:latin typeface="+mn-lt"/>
              </a:rPr>
              <a:t>Conoscenze e attitudini</a:t>
            </a:r>
            <a:endParaRPr lang="el-GR" sz="6000" dirty="0">
              <a:solidFill>
                <a:srgbClr val="3F6031"/>
              </a:solidFill>
            </a:endParaRPr>
          </a:p>
        </p:txBody>
      </p:sp>
      <p:sp>
        <p:nvSpPr>
          <p:cNvPr id="6" name="TextBox 6">
            <a:extLst>
              <a:ext uri="{FF2B5EF4-FFF2-40B4-BE49-F238E27FC236}">
                <a16:creationId xmlns:a16="http://schemas.microsoft.com/office/drawing/2014/main" id="{5DFAE64B-DFAC-2DC6-2756-4B80E6DF028A}"/>
              </a:ext>
            </a:extLst>
          </p:cNvPr>
          <p:cNvSpPr txBox="1"/>
          <p:nvPr/>
        </p:nvSpPr>
        <p:spPr>
          <a:xfrm>
            <a:off x="3124201" y="6897011"/>
            <a:ext cx="15866165" cy="1792222"/>
          </a:xfrm>
          <a:prstGeom prst="rect">
            <a:avLst/>
          </a:prstGeom>
          <a:noFill/>
        </p:spPr>
        <p:txBody>
          <a:bodyPr wrap="square">
            <a:spAutoFit/>
          </a:bodyPr>
          <a:lstStyle/>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Conoscenza = il "perché" dietro al "come"</a:t>
            </a:r>
          </a:p>
          <a:p>
            <a:pPr marL="80010">
              <a:lnSpc>
                <a:spcPct val="115000"/>
              </a:lnSpc>
              <a:spcBef>
                <a:spcPts val="600"/>
              </a:spcBef>
              <a:spcAft>
                <a:spcPts val="600"/>
              </a:spcAft>
            </a:pPr>
            <a:r>
              <a:rPr lang="en-US" sz="4500" b="1" dirty="0">
                <a:effectLst/>
                <a:latin typeface="Calibri" panose="020F0502020204030204" pitchFamily="34" charset="0"/>
                <a:ea typeface="Times New Roman" panose="02020603050405020304" pitchFamily="18" charset="0"/>
              </a:rPr>
              <a:t>•    Atteggiamenti = mentalità, impegno, responsabilità</a:t>
            </a:r>
          </a:p>
        </p:txBody>
      </p:sp>
    </p:spTree>
    <p:extLst>
      <p:ext uri="{BB962C8B-B14F-4D97-AF65-F5344CB8AC3E}">
        <p14:creationId xmlns:p14="http://schemas.microsoft.com/office/powerpoint/2010/main" val="2538939569"/>
      </p:ext>
    </p:extLst>
  </p:cSld>
  <p:clrMapOvr>
    <a:masterClrMapping/>
  </p:clrMapOvr>
</p:sld>
</file>

<file path=ppt/slides/slide8.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081D7-ECC1-F4A1-B4AA-7B490A0F97B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10A7473-58DB-F0FC-7B71-70920A0AA52A}"/>
              </a:ext>
            </a:extLst>
          </p:cNvPr>
          <p:cNvSpPr txBox="1"/>
          <p:nvPr/>
        </p:nvSpPr>
        <p:spPr>
          <a:xfrm>
            <a:off x="3890211" y="547418"/>
            <a:ext cx="10210800" cy="861774"/>
          </a:xfrm>
          <a:prstGeom prst="rect">
            <a:avLst/>
          </a:prstGeom>
          <a:noFill/>
        </p:spPr>
        <p:txBody>
          <a:bodyPr wrap="square">
            <a:spAutoFit/>
          </a:bodyPr>
          <a:lstStyle/>
          <a:p>
            <a:pPr lvl="0"/>
            <a:r>
              <a:rPr lang="en-US" sz="5000" b="1" dirty="0"/>
              <a:t>Esempio: Tecnico di scena</a:t>
            </a:r>
            <a:endParaRPr lang="el-GR" sz="5000" b="1" dirty="0"/>
          </a:p>
        </p:txBody>
      </p:sp>
      <p:sp>
        <p:nvSpPr>
          <p:cNvPr id="8" name="TextBox 7">
            <a:extLst>
              <a:ext uri="{FF2B5EF4-FFF2-40B4-BE49-F238E27FC236}">
                <a16:creationId xmlns:a16="http://schemas.microsoft.com/office/drawing/2014/main" id="{62BC6E83-0444-29FD-EBDE-30A72327740E}"/>
              </a:ext>
            </a:extLst>
          </p:cNvPr>
          <p:cNvSpPr txBox="1"/>
          <p:nvPr/>
        </p:nvSpPr>
        <p:spPr>
          <a:xfrm>
            <a:off x="3890211" y="3757864"/>
            <a:ext cx="10668000" cy="1708160"/>
          </a:xfrm>
          <a:prstGeom prst="rect">
            <a:avLst/>
          </a:prstGeom>
          <a:noFill/>
        </p:spPr>
        <p:txBody>
          <a:bodyPr wrap="square">
            <a:spAutoFit/>
          </a:bodyPr>
          <a:lstStyle/>
          <a:p>
            <a:r>
              <a:rPr lang="en-US" sz="3500" kern="0" dirty="0">
                <a:effectLst/>
                <a:latin typeface="+mj-lt"/>
                <a:ea typeface="Arial" panose="020B0604020202020204" pitchFamily="34" charset="0"/>
                <a:cs typeface="Aptos Display" panose="020B0004020202020204" pitchFamily="34" charset="0"/>
              </a:rPr>
              <a:t>•    Competenze: spostamento di scenografie, sollevamento in sicurezza</a:t>
            </a:r>
          </a:p>
          <a:p>
            <a:r>
              <a:rPr lang="en-US" sz="3500" kern="0" dirty="0">
                <a:effectLst/>
                <a:latin typeface="+mj-lt"/>
                <a:ea typeface="Arial" panose="020B0604020202020204" pitchFamily="34" charset="0"/>
                <a:cs typeface="Aptos Display" panose="020B0004020202020204" pitchFamily="34" charset="0"/>
              </a:rPr>
              <a:t>•    Conoscenze: simboli, tecniche</a:t>
            </a:r>
          </a:p>
          <a:p>
            <a:r>
              <a:rPr lang="en-US" sz="3500" kern="0" dirty="0">
                <a:effectLst/>
                <a:latin typeface="+mj-lt"/>
                <a:ea typeface="Arial" panose="020B0604020202020204" pitchFamily="34" charset="0"/>
                <a:cs typeface="Aptos Display" panose="020B0004020202020204" pitchFamily="34" charset="0"/>
              </a:rPr>
              <a:t>•    Atteggiamenti: collaborazione, efficienza</a:t>
            </a:r>
          </a:p>
        </p:txBody>
      </p:sp>
      <p:pic>
        <p:nvPicPr>
          <p:cNvPr id="3" name="Immagine 2">
            <a:extLst>
              <a:ext uri="{FF2B5EF4-FFF2-40B4-BE49-F238E27FC236}">
                <a16:creationId xmlns:a16="http://schemas.microsoft.com/office/drawing/2014/main" id="{EA852A0D-88E4-275E-6901-D8580B143690}"/>
              </a:ext>
            </a:extLst>
          </p:cNvPr>
          <p:cNvPicPr>
            <a:picLocks noChangeAspect="1"/>
          </p:cNvPicPr>
          <p:nvPr/>
        </p:nvPicPr>
        <p:blipFill>
          <a:blip r:embed="rId3"/>
          <a:stretch>
            <a:fillRect/>
          </a:stretch>
        </p:blipFill>
        <p:spPr>
          <a:xfrm>
            <a:off x="12943973" y="348592"/>
            <a:ext cx="4760495" cy="9589816"/>
          </a:xfrm>
          <a:prstGeom prst="rect">
            <a:avLst/>
          </a:prstGeom>
        </p:spPr>
      </p:pic>
      <p:sp>
        <p:nvSpPr>
          <p:cNvPr id="4" name="Freeform 2">
            <a:extLst>
              <a:ext uri="{FF2B5EF4-FFF2-40B4-BE49-F238E27FC236}">
                <a16:creationId xmlns:a16="http://schemas.microsoft.com/office/drawing/2014/main" id="{C2B09854-4B3B-8D9E-5F4B-8B2870941360}"/>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l-GR"/>
          </a:p>
        </p:txBody>
      </p:sp>
      <p:sp>
        <p:nvSpPr>
          <p:cNvPr id="7" name="Freeform 3">
            <a:extLst>
              <a:ext uri="{FF2B5EF4-FFF2-40B4-BE49-F238E27FC236}">
                <a16:creationId xmlns:a16="http://schemas.microsoft.com/office/drawing/2014/main" id="{9F210B88-0A7B-30A4-4309-226E0855E560}"/>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l-GR"/>
          </a:p>
        </p:txBody>
      </p:sp>
    </p:spTree>
    <p:extLst>
      <p:ext uri="{BB962C8B-B14F-4D97-AF65-F5344CB8AC3E}">
        <p14:creationId xmlns:p14="http://schemas.microsoft.com/office/powerpoint/2010/main" val="618294311"/>
      </p:ext>
    </p:extLst>
  </p:cSld>
  <p:clrMapOvr>
    <a:masterClrMapping/>
  </p:clrMapOvr>
</p:sld>
</file>

<file path=ppt/slides/slide9.xml><?xml version="1.0" encoding="utf-8"?>
<p:sld xmlns:a16="http://schemas.microsoft.com/office/drawing/2014/main" xmlns:asvg="http://schemas.microsoft.com/office/drawing/2016/SVG/main" xmlns:p14="http://schemas.microsoft.com/office/powerpoint/2010/main"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36D5A-A9F4-19FF-6E97-BD4310707C80}"/>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3C72119-9BFF-0035-72F2-1D63C91B2B49}"/>
              </a:ext>
            </a:extLst>
          </p:cNvPr>
          <p:cNvSpPr/>
          <p:nvPr/>
        </p:nvSpPr>
        <p:spPr>
          <a:xfrm flipV="1">
            <a:off x="-4271166" y="-7338620"/>
            <a:ext cx="19829349" cy="8576193"/>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l-GR"/>
          </a:p>
        </p:txBody>
      </p:sp>
      <p:sp>
        <p:nvSpPr>
          <p:cNvPr id="3" name="Freeform 3">
            <a:extLst>
              <a:ext uri="{FF2B5EF4-FFF2-40B4-BE49-F238E27FC236}">
                <a16:creationId xmlns:a16="http://schemas.microsoft.com/office/drawing/2014/main" id="{5B73C7F6-9BC3-FF1A-323A-773DDA2D79F7}"/>
              </a:ext>
            </a:extLst>
          </p:cNvPr>
          <p:cNvSpPr/>
          <p:nvPr/>
        </p:nvSpPr>
        <p:spPr>
          <a:xfrm rot="-10800000">
            <a:off x="16764000" y="876300"/>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l-GR"/>
          </a:p>
        </p:txBody>
      </p:sp>
      <p:sp>
        <p:nvSpPr>
          <p:cNvPr id="5" name="TextBox 4">
            <a:extLst>
              <a:ext uri="{FF2B5EF4-FFF2-40B4-BE49-F238E27FC236}">
                <a16:creationId xmlns:a16="http://schemas.microsoft.com/office/drawing/2014/main" id="{B13866ED-79E6-DF06-17C6-A5EC17501630}"/>
              </a:ext>
            </a:extLst>
          </p:cNvPr>
          <p:cNvSpPr txBox="1"/>
          <p:nvPr/>
        </p:nvSpPr>
        <p:spPr>
          <a:xfrm>
            <a:off x="914400" y="1148176"/>
            <a:ext cx="15697200" cy="861774"/>
          </a:xfrm>
          <a:prstGeom prst="rect">
            <a:avLst/>
          </a:prstGeom>
          <a:noFill/>
        </p:spPr>
        <p:txBody>
          <a:bodyPr wrap="square">
            <a:spAutoFit/>
          </a:bodyPr>
          <a:lstStyle/>
          <a:p>
            <a:pPr lvl="0"/>
            <a:r>
              <a:rPr lang="en-US" sz="5000" b="1" dirty="0"/>
              <a:t>Lezione 2 – Insegnamento vs Formazione</a:t>
            </a:r>
            <a:endParaRPr lang="el-GR" sz="5000" b="1" dirty="0"/>
          </a:p>
        </p:txBody>
      </p:sp>
      <p:sp>
        <p:nvSpPr>
          <p:cNvPr id="20" name="TextBox 19">
            <a:extLst>
              <a:ext uri="{FF2B5EF4-FFF2-40B4-BE49-F238E27FC236}">
                <a16:creationId xmlns:a16="http://schemas.microsoft.com/office/drawing/2014/main" id="{C6CD24D1-6203-8ECA-EA31-9C202199DEB6}"/>
              </a:ext>
            </a:extLst>
          </p:cNvPr>
          <p:cNvSpPr txBox="1"/>
          <p:nvPr/>
        </p:nvSpPr>
        <p:spPr>
          <a:xfrm>
            <a:off x="4320341" y="4686300"/>
            <a:ext cx="11237842" cy="2049600"/>
          </a:xfrm>
          <a:prstGeom prst="rect">
            <a:avLst/>
          </a:prstGeom>
          <a:noFill/>
        </p:spPr>
        <p:txBody>
          <a:bodyPr wrap="square">
            <a:spAutoFit/>
          </a:bodyPr>
          <a:lstStyle/>
          <a:p>
            <a:pPr>
              <a:lnSpc>
                <a:spcPct val="107000"/>
              </a:lnSpc>
              <a:spcAft>
                <a:spcPts val="800"/>
              </a:spcAft>
              <a:buNone/>
            </a:pPr>
            <a:r>
              <a:rPr lang="en-US" sz="3600" dirty="0"/>
              <a:t>•    Insegnamento = trasferimento di conoscenze</a:t>
            </a:r>
          </a:p>
          <a:p>
            <a:pPr>
              <a:lnSpc>
                <a:spcPct val="107000"/>
              </a:lnSpc>
              <a:spcAft>
                <a:spcPts val="800"/>
              </a:spcAft>
              <a:buNone/>
            </a:pPr>
            <a:r>
              <a:rPr lang="en-US" sz="3600" dirty="0"/>
              <a:t>•    Formazione = pratica delle competenze e routine</a:t>
            </a:r>
          </a:p>
          <a:p>
            <a:pPr>
              <a:lnSpc>
                <a:spcPct val="107000"/>
              </a:lnSpc>
              <a:spcAft>
                <a:spcPts val="800"/>
              </a:spcAft>
              <a:buNone/>
            </a:pPr>
            <a:r>
              <a:rPr lang="en-US" sz="3600" dirty="0"/>
              <a:t>•    Entrambi sono essenziali</a:t>
            </a:r>
          </a:p>
        </p:txBody>
      </p:sp>
      <p:pic>
        <p:nvPicPr>
          <p:cNvPr id="4" name="Γραφικό 24">
            <a:extLst>
              <a:ext uri="{FF2B5EF4-FFF2-40B4-BE49-F238E27FC236}">
                <a16:creationId xmlns:a16="http://schemas.microsoft.com/office/drawing/2014/main" id="{D3C46D6D-93E0-CB5B-AED6-21486F750034}"/>
              </a:ext>
            </a:extLst>
          </p:cNvPr>
          <p:cNvPicPr>
            <a:picLocks/>
          </p:cNvPicPr>
          <p:nvPr/>
        </p:nvPicPr>
        <p:blipFill>
          <a:blip r:embed="rId7">
            <a:extLst>
              <a:ext uri="{96DAC541-7B7A-43D3-8B79-37D633B846F1}">
                <asvg:svgBlip xmlns:asvg="http://schemas.microsoft.com/office/drawing/2016/SVG/main" r:embed="rId8"/>
              </a:ext>
            </a:extLst>
          </a:blip>
          <a:stretch>
            <a:fillRect/>
          </a:stretch>
        </p:blipFill>
        <p:spPr>
          <a:xfrm>
            <a:off x="685800" y="4152900"/>
            <a:ext cx="3124200" cy="2819400"/>
          </a:xfrm>
          <a:prstGeom prst="rect">
            <a:avLst/>
          </a:prstGeom>
        </p:spPr>
      </p:pic>
    </p:spTree>
    <p:extLst>
      <p:ext uri="{BB962C8B-B14F-4D97-AF65-F5344CB8AC3E}">
        <p14:creationId xmlns:p14="http://schemas.microsoft.com/office/powerpoint/2010/main" val="2542312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Προσαρμοσμένο 15">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2">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CB41ED1E-7AD5-4AE1-9B10-07A64EA8094E}">
  <we:reference id="wa104381063" version="1.0.0.1" store="en-US" storeType="OMEX"/>
  <we:alternateReferences>
    <we:reference id="WA104381063" version="1.0.0.1" store=""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C52252B014674CB5B8BBCA345FDDE6" ma:contentTypeVersion="19" ma:contentTypeDescription="Create a new document." ma:contentTypeScope="" ma:versionID="14f4e005775867085f2b76a543a18287">
  <xsd:schema xmlns:xsd="http://www.w3.org/2001/XMLSchema" xmlns:xs="http://www.w3.org/2001/XMLSchema" xmlns:p="http://schemas.microsoft.com/office/2006/metadata/properties" xmlns:ns2="c09b88ca-66eb-4a97-99d4-e4839274e101" xmlns:ns3="c944d2af-eeed-4acc-b052-3107ab9b10d9" targetNamespace="http://schemas.microsoft.com/office/2006/metadata/properties" ma:root="true" ma:fieldsID="48ef7fb312309f053be19f32d048e6b4" ns2:_="" ns3:_="">
    <xsd:import namespace="c09b88ca-66eb-4a97-99d4-e4839274e101"/>
    <xsd:import namespace="c944d2af-eeed-4acc-b052-3107ab9b10d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9b88ca-66eb-4a97-99d4-e4839274e1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24ce2f-4116-4ad3-bf66-ef18cb5ca18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44d2af-eeed-4acc-b052-3107ab9b10d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2b4d781-8933-4bb7-bea4-6819269a0d88}" ma:internalName="TaxCatchAll" ma:showField="CatchAllData" ma:web="c944d2af-eeed-4acc-b052-3107ab9b10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944d2af-eeed-4acc-b052-3107ab9b10d9" xsi:nil="true"/>
    <lcf76f155ced4ddcb4097134ff3c332f xmlns="c09b88ca-66eb-4a97-99d4-e4839274e1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91B8EF9-6DB7-4F59-ACEB-9C63CF1D8776}"/>
</file>

<file path=customXml/itemProps2.xml><?xml version="1.0" encoding="utf-8"?>
<ds:datastoreItem xmlns:ds="http://schemas.openxmlformats.org/officeDocument/2006/customXml" ds:itemID="{C4E30FBF-60A1-4017-A290-DB41BAC4D05A}"/>
</file>

<file path=customXml/itemProps3.xml><?xml version="1.0" encoding="utf-8"?>
<ds:datastoreItem xmlns:ds="http://schemas.openxmlformats.org/officeDocument/2006/customXml" ds:itemID="{969B8005-6C2E-4236-9CCF-06FE16D3E590}"/>
</file>

<file path=docProps/app.xml><?xml version="1.0" encoding="utf-8"?>
<Properties xmlns="http://schemas.openxmlformats.org/officeDocument/2006/extended-properties" xmlns:vt="http://schemas.openxmlformats.org/officeDocument/2006/docPropsVTypes">
  <TotalTime>5721</TotalTime>
  <Words>3340</Words>
  <Application>Microsoft Office PowerPoint</Application>
  <PresentationFormat>Προσαρμογή</PresentationFormat>
  <Paragraphs>267</Paragraphs>
  <Slides>43</Slides>
  <Notes>40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43</vt:i4>
      </vt:variant>
    </vt:vector>
  </HeadingPairs>
  <TitlesOfParts>
    <vt:vector size="50" baseType="lpstr">
      <vt:lpstr>Calibri</vt:lpstr>
      <vt:lpstr>MS Gothic</vt:lpstr>
      <vt:lpstr>Wingdings</vt:lpstr>
      <vt:lpstr>Arial</vt:lpstr>
      <vt:lpstr>Aptos</vt:lpstr>
      <vt:lpstr>Symbol</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INSPIRE PPT</dc:title>
  <dc:creator>Dimitra Zervaki</dc:creator>
  <cp:keywords>, docId:23A7D4D6106F0906316063CC9072B11F</cp:keywords>
  <cp:lastModifiedBy>Dimitra Zervaki</cp:lastModifiedBy>
  <cp:revision>202</cp:revision>
  <dcterms:created xsi:type="dcterms:W3CDTF">2006-08-16T00:00:00Z</dcterms:created>
  <dcterms:modified xsi:type="dcterms:W3CDTF">2025-10-27T10:54:22Z</dcterms:modified>
  <dc:identifier>DAF-0nawCPQ</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0x010100B1C52252B014674CB5B8BBCA345FDDE6</vt:lpwstr>
  </property>
</Properties>
</file>